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8"/>
  </p:notesMasterIdLst>
  <p:sldIdLst>
    <p:sldId id="256" r:id="rId2"/>
    <p:sldId id="369" r:id="rId3"/>
    <p:sldId id="263" r:id="rId4"/>
    <p:sldId id="264" r:id="rId5"/>
    <p:sldId id="266" r:id="rId6"/>
    <p:sldId id="280" r:id="rId7"/>
    <p:sldId id="278" r:id="rId8"/>
    <p:sldId id="267" r:id="rId9"/>
    <p:sldId id="268" r:id="rId10"/>
    <p:sldId id="269" r:id="rId11"/>
    <p:sldId id="270" r:id="rId12"/>
    <p:sldId id="271" r:id="rId13"/>
    <p:sldId id="272" r:id="rId14"/>
    <p:sldId id="274" r:id="rId15"/>
    <p:sldId id="275" r:id="rId16"/>
    <p:sldId id="26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C91434-9B85-2B46-FD92-B6410C0EA4EE}" name="Ilari Kinnunen" initials="IK" userId="S::ilari.kinnunen@finncobalt.com::86fc39c8-306d-4604-aaa0-ca3e91a43bf4" providerId="AD"/>
  <p188:author id="{C8DF9778-95BD-56EB-50EF-5E6CB3AB9099}" name="Kalle Penttilä" initials="KP" userId="S::kalle.penttila@finncobalt.com::bb48fae9-e2bc-466b-888b-5ac3998c5aef" providerId="AD"/>
  <p188:author id="{F216ADFA-A573-D6C9-E95A-5DA7C3CA079F}" name="Christer Heljestrand" initials="CH" userId="S::christer@eurobatteryminerals.com::ef193719-6c76-4d92-9ec6-feb1b2248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D2F12-9FA9-4D48-BD32-60D32C2BDC12}" v="19" dt="2026-02-02T09:40:34.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159" d="100"/>
          <a:sy n="159" d="100"/>
        </p:scale>
        <p:origin x="834" y="13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AF15E-9968-46AA-B1C1-090A1EBD14D2}" type="datetimeFigureOut">
              <a:rPr lang="fi-FI" smtClean="0"/>
              <a:t>4.2.2026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A3044-9D12-44AB-91ED-1F4C4F12A5A0}" type="slidenum">
              <a:rPr lang="fi-FI" smtClean="0"/>
              <a:t>‹#›</a:t>
            </a:fld>
            <a:endParaRPr lang="fi-FI"/>
          </a:p>
        </p:txBody>
      </p:sp>
    </p:spTree>
    <p:extLst>
      <p:ext uri="{BB962C8B-B14F-4D97-AF65-F5344CB8AC3E}">
        <p14:creationId xmlns:p14="http://schemas.microsoft.com/office/powerpoint/2010/main" val="393206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F5989-C0C7-7065-B598-3F6633B6474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BBA541B-E66A-B9C0-3C72-8CD3BDC578C9}"/>
              </a:ext>
            </a:extLst>
          </p:cNvPr>
          <p:cNvSpPr txBox="1">
            <a:spLocks noGrp="1"/>
          </p:cNvSpPr>
          <p:nvPr>
            <p:ph type="body" sz="quarter" idx="1"/>
          </p:nvPr>
        </p:nvSpPr>
        <p:spPr/>
        <p:txBody>
          <a:bodyPr/>
          <a:lstStyle/>
          <a:p>
            <a:pPr algn="l"/>
            <a:endParaRPr lang="en-FI" dirty="0"/>
          </a:p>
        </p:txBody>
      </p:sp>
      <p:sp>
        <p:nvSpPr>
          <p:cNvPr id="4" name="Slide Number Placeholder 3">
            <a:extLst>
              <a:ext uri="{FF2B5EF4-FFF2-40B4-BE49-F238E27FC236}">
                <a16:creationId xmlns:a16="http://schemas.microsoft.com/office/drawing/2014/main" id="{6EC1CB00-C779-F2F4-3F0D-A18F330473B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58D3C2-BC33-4720-BB38-E846C0713BF3}" type="slidenum">
              <a:t>2</a:t>
            </a:fld>
            <a:endParaRPr lang="fi-FI"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69598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3E56A24-B3E8-4A3E-AC3E-BF22438ED1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0000" y="2880000"/>
            <a:ext cx="6444280" cy="1198800"/>
          </a:xfrm>
          <a:prstGeom prst="rect">
            <a:avLst/>
          </a:prstGeom>
        </p:spPr>
      </p:pic>
    </p:spTree>
    <p:extLst>
      <p:ext uri="{BB962C8B-B14F-4D97-AF65-F5344CB8AC3E}">
        <p14:creationId xmlns:p14="http://schemas.microsoft.com/office/powerpoint/2010/main" val="3549035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9AEFBB7-9F93-4C6F-83BF-25653B1B6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2611" y="-136525"/>
            <a:ext cx="4843463" cy="6858000"/>
          </a:xfrm>
          <a:prstGeom prst="rect">
            <a:avLst/>
          </a:prstGeom>
        </p:spPr>
      </p:pic>
      <p:sp>
        <p:nvSpPr>
          <p:cNvPr id="10" name="Päivämäärän paikkamerkki 3">
            <a:extLst>
              <a:ext uri="{FF2B5EF4-FFF2-40B4-BE49-F238E27FC236}">
                <a16:creationId xmlns:a16="http://schemas.microsoft.com/office/drawing/2014/main" id="{6BCDF6E9-0AB4-4F54-8348-D36E5D60C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0D96CA4-AFAA-4361-BC7D-C94779D51169}" type="datetime1">
              <a:rPr lang="fi-FI" smtClean="0"/>
              <a:pPr/>
              <a:t>4.2.2026</a:t>
            </a:fld>
            <a:endParaRPr lang="fi-FI" dirty="0"/>
          </a:p>
        </p:txBody>
      </p:sp>
      <p:sp>
        <p:nvSpPr>
          <p:cNvPr id="11" name="Alatunnisteen paikkamerkki 4">
            <a:extLst>
              <a:ext uri="{FF2B5EF4-FFF2-40B4-BE49-F238E27FC236}">
                <a16:creationId xmlns:a16="http://schemas.microsoft.com/office/drawing/2014/main" id="{FA71BC94-E975-4F8C-A270-80F762840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18" name="Tekstiruutu 17">
            <a:extLst>
              <a:ext uri="{FF2B5EF4-FFF2-40B4-BE49-F238E27FC236}">
                <a16:creationId xmlns:a16="http://schemas.microsoft.com/office/drawing/2014/main" id="{094AC3E4-B9AD-4A15-9C9A-260BCF4F8F5C}"/>
              </a:ext>
            </a:extLst>
          </p:cNvPr>
          <p:cNvSpPr txBox="1"/>
          <p:nvPr userDrawn="1"/>
        </p:nvSpPr>
        <p:spPr>
          <a:xfrm>
            <a:off x="838200" y="1357419"/>
            <a:ext cx="7486650" cy="1384995"/>
          </a:xfrm>
          <a:prstGeom prst="rect">
            <a:avLst/>
          </a:prstGeom>
          <a:noFill/>
        </p:spPr>
        <p:txBody>
          <a:bodyPr wrap="square" rtlCol="0">
            <a:spAutoFit/>
          </a:bodyPr>
          <a:lstStyle/>
          <a:p>
            <a:r>
              <a:rPr lang="en-US" sz="2800" b="1" kern="1200" dirty="0" err="1">
                <a:solidFill>
                  <a:srgbClr val="154295"/>
                </a:solidFill>
                <a:effectLst/>
                <a:latin typeface="Verdana" panose="020B0604030504040204" pitchFamily="34" charset="0"/>
                <a:ea typeface="Verdana" panose="020B0604030504040204" pitchFamily="34" charset="0"/>
                <a:cs typeface="Verdana" panose="020B0604030504040204" pitchFamily="34" charset="0"/>
              </a:rPr>
              <a:t>Hautalampi</a:t>
            </a:r>
            <a:r>
              <a:rPr lang="en-US" sz="2800" b="1" kern="1200" dirty="0">
                <a:solidFill>
                  <a:srgbClr val="154295"/>
                </a:solidFill>
                <a:effectLst/>
                <a:latin typeface="Verdana" panose="020B0604030504040204" pitchFamily="34" charset="0"/>
                <a:ea typeface="Verdana" panose="020B0604030504040204" pitchFamily="34" charset="0"/>
                <a:cs typeface="Verdana" panose="020B0604030504040204" pitchFamily="34" charset="0"/>
              </a:rPr>
              <a:t> </a:t>
            </a:r>
            <a:br>
              <a:rPr lang="en-US" sz="2800" b="1" kern="1200" dirty="0">
                <a:solidFill>
                  <a:srgbClr val="154295"/>
                </a:solidFill>
                <a:effectLst/>
                <a:latin typeface="Verdana" panose="020B0604030504040204" pitchFamily="34" charset="0"/>
                <a:ea typeface="Verdana" panose="020B0604030504040204" pitchFamily="34" charset="0"/>
                <a:cs typeface="Verdana" panose="020B0604030504040204" pitchFamily="34" charset="0"/>
              </a:rPr>
            </a:br>
            <a:r>
              <a:rPr lang="en-US" sz="2800" b="1" kern="1200" dirty="0">
                <a:solidFill>
                  <a:srgbClr val="154295"/>
                </a:solidFill>
                <a:effectLst/>
                <a:latin typeface="Verdana" panose="020B0604030504040204" pitchFamily="34" charset="0"/>
                <a:ea typeface="Verdana" panose="020B0604030504040204" pitchFamily="34" charset="0"/>
                <a:cs typeface="Verdana" panose="020B0604030504040204" pitchFamily="34" charset="0"/>
              </a:rPr>
              <a:t>Cobalt-Nickel-Copper  </a:t>
            </a:r>
          </a:p>
          <a:p>
            <a:r>
              <a:rPr lang="en-US" sz="2800" b="1" kern="1200" dirty="0">
                <a:solidFill>
                  <a:srgbClr val="154295"/>
                </a:solidFill>
                <a:effectLst/>
                <a:latin typeface="Verdana" panose="020B0604030504040204" pitchFamily="34" charset="0"/>
                <a:ea typeface="Verdana" panose="020B0604030504040204" pitchFamily="34" charset="0"/>
                <a:cs typeface="Verdana" panose="020B0604030504040204" pitchFamily="34" charset="0"/>
              </a:rPr>
              <a:t>Mine Project</a:t>
            </a:r>
            <a:endParaRPr lang="fi-FI" sz="2800" kern="1200" dirty="0">
              <a:solidFill>
                <a:srgbClr val="154295"/>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Tekstiruutu 18">
            <a:extLst>
              <a:ext uri="{FF2B5EF4-FFF2-40B4-BE49-F238E27FC236}">
                <a16:creationId xmlns:a16="http://schemas.microsoft.com/office/drawing/2014/main" id="{2E4D183D-A43F-441D-A8C9-A8B8BF9CA3BC}"/>
              </a:ext>
            </a:extLst>
          </p:cNvPr>
          <p:cNvSpPr txBox="1"/>
          <p:nvPr userDrawn="1"/>
        </p:nvSpPr>
        <p:spPr>
          <a:xfrm>
            <a:off x="838200" y="2943696"/>
            <a:ext cx="5295900" cy="2585323"/>
          </a:xfrm>
          <a:prstGeom prst="rect">
            <a:avLst/>
          </a:prstGeom>
          <a:noFill/>
        </p:spPr>
        <p:txBody>
          <a:bodyPr wrap="square" rtlCol="0">
            <a:spAutoFit/>
          </a:bodyPr>
          <a:lstStyle/>
          <a:p>
            <a:pPr lvl="0"/>
            <a:r>
              <a:rPr lang="en-US" dirty="0" err="1">
                <a:latin typeface="Verdana" panose="020B0604030504040204" pitchFamily="34" charset="0"/>
                <a:ea typeface="Verdana" panose="020B0604030504040204" pitchFamily="34" charset="0"/>
                <a:cs typeface="Verdana" panose="020B0604030504040204" pitchFamily="34" charset="0"/>
              </a:rPr>
              <a:t>Revitalisation</a:t>
            </a:r>
            <a:r>
              <a:rPr lang="en-US" dirty="0">
                <a:latin typeface="Verdana" panose="020B0604030504040204" pitchFamily="34" charset="0"/>
                <a:ea typeface="Verdana" panose="020B0604030504040204" pitchFamily="34" charset="0"/>
                <a:cs typeface="Verdana" panose="020B0604030504040204" pitchFamily="34" charset="0"/>
              </a:rPr>
              <a:t> of the </a:t>
            </a:r>
            <a:r>
              <a:rPr lang="en-US" dirty="0" err="1">
                <a:latin typeface="Verdana" panose="020B0604030504040204" pitchFamily="34" charset="0"/>
                <a:ea typeface="Verdana" panose="020B0604030504040204" pitchFamily="34" charset="0"/>
                <a:cs typeface="Verdana" panose="020B0604030504040204" pitchFamily="34" charset="0"/>
              </a:rPr>
              <a:t>Outokumpu</a:t>
            </a:r>
            <a:r>
              <a:rPr lang="en-US" dirty="0">
                <a:latin typeface="Verdana" panose="020B0604030504040204" pitchFamily="34" charset="0"/>
                <a:ea typeface="Verdana" panose="020B0604030504040204" pitchFamily="34" charset="0"/>
                <a:cs typeface="Verdana" panose="020B0604030504040204" pitchFamily="34" charset="0"/>
              </a:rPr>
              <a:t> Mining Camp </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pPr lvl="0"/>
            <a:r>
              <a:rPr lang="en-US" dirty="0">
                <a:latin typeface="Verdana" panose="020B0604030504040204" pitchFamily="34" charset="0"/>
                <a:ea typeface="Verdana" panose="020B0604030504040204" pitchFamily="34" charset="0"/>
                <a:cs typeface="Verdana" panose="020B0604030504040204" pitchFamily="34" charset="0"/>
              </a:rPr>
              <a:t>Aiming to produce Traceable and Responsible battery-grade Co-and Ni-chemicals</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pPr lvl="0"/>
            <a:r>
              <a:rPr lang="en-US" dirty="0">
                <a:latin typeface="Verdana" panose="020B0604030504040204" pitchFamily="34" charset="0"/>
                <a:ea typeface="Verdana" panose="020B0604030504040204" pitchFamily="34" charset="0"/>
                <a:cs typeface="Verdana" panose="020B0604030504040204" pitchFamily="34" charset="0"/>
              </a:rPr>
              <a:t>Vulcan </a:t>
            </a:r>
            <a:r>
              <a:rPr lang="en-US" dirty="0" err="1">
                <a:latin typeface="Verdana" panose="020B0604030504040204" pitchFamily="34" charset="0"/>
                <a:ea typeface="Verdana" panose="020B0604030504040204" pitchFamily="34" charset="0"/>
                <a:cs typeface="Verdana" panose="020B0604030504040204" pitchFamily="34" charset="0"/>
              </a:rPr>
              <a:t>Hautalampi</a:t>
            </a:r>
            <a:r>
              <a:rPr lang="en-US" dirty="0">
                <a:latin typeface="Verdana" panose="020B0604030504040204" pitchFamily="34" charset="0"/>
                <a:ea typeface="Verdana" panose="020B0604030504040204" pitchFamily="34" charset="0"/>
                <a:cs typeface="Verdana" panose="020B0604030504040204" pitchFamily="34" charset="0"/>
              </a:rPr>
              <a:t> Oy</a:t>
            </a:r>
          </a:p>
          <a:p>
            <a:endParaRPr lang="fi-FI" dirty="0">
              <a:latin typeface="Verdana" panose="020B0604030504040204" pitchFamily="34" charset="0"/>
              <a:ea typeface="Verdana" panose="020B0604030504040204" pitchFamily="34" charset="0"/>
              <a:cs typeface="Verdana" panose="020B0604030504040204" pitchFamily="34" charset="0"/>
            </a:endParaRPr>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100" y="5973337"/>
            <a:ext cx="1782832" cy="331652"/>
          </a:xfrm>
          <a:prstGeom prst="rect">
            <a:avLst/>
          </a:prstGeom>
          <a:effectLst>
            <a:glow>
              <a:schemeClr val="accent1"/>
            </a:glow>
            <a:reflection endPos="0" dir="5400000" sy="-100000" algn="bl" rotWithShape="0"/>
          </a:effectLst>
        </p:spPr>
      </p:pic>
      <p:sp>
        <p:nvSpPr>
          <p:cNvPr id="9" name="Dian numeron paikkamerkki 11">
            <a:extLst>
              <a:ext uri="{FF2B5EF4-FFF2-40B4-BE49-F238E27FC236}">
                <a16:creationId xmlns:a16="http://schemas.microsoft.com/office/drawing/2014/main" id="{67F5BFE5-1C2C-9748-857E-869628B92129}"/>
              </a:ext>
            </a:extLst>
          </p:cNvPr>
          <p:cNvSpPr txBox="1">
            <a:spLocks/>
          </p:cNvSpPr>
          <p:nvPr userDrawn="1"/>
        </p:nvSpPr>
        <p:spPr>
          <a:xfrm>
            <a:off x="10854905" y="6356350"/>
            <a:ext cx="498895"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DACCA-9840-4871-966E-A8E7F0852C00}" type="slidenum">
              <a:rPr lang="fi-FI" smtClean="0"/>
              <a:pPr/>
              <a:t>‹#›</a:t>
            </a:fld>
            <a:endParaRPr lang="fi-FI" dirty="0"/>
          </a:p>
        </p:txBody>
      </p:sp>
    </p:spTree>
    <p:extLst>
      <p:ext uri="{BB962C8B-B14F-4D97-AF65-F5344CB8AC3E}">
        <p14:creationId xmlns:p14="http://schemas.microsoft.com/office/powerpoint/2010/main" val="44355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FC01408-A97B-45B6-AE10-10C89A868B42}"/>
              </a:ext>
            </a:extLst>
          </p:cNvPr>
          <p:cNvSpPr>
            <a:spLocks noGrp="1"/>
          </p:cNvSpPr>
          <p:nvPr>
            <p:ph type="dt" sz="half" idx="10"/>
          </p:nvPr>
        </p:nvSpPr>
        <p:spPr/>
        <p:txBody>
          <a:bodyPr/>
          <a:lstStyle>
            <a:lvl1pPr>
              <a:defRPr>
                <a:solidFill>
                  <a:schemeClr val="tx1"/>
                </a:solidFill>
              </a:defRPr>
            </a:lvl1pPr>
          </a:lstStyle>
          <a:p>
            <a:fld id="{10D96CA4-AFAA-4361-BC7D-C94779D51169}" type="datetime1">
              <a:rPr lang="fi-FI" smtClean="0"/>
              <a:pPr/>
              <a:t>4.2.2026</a:t>
            </a:fld>
            <a:endParaRPr lang="fi-FI" dirty="0"/>
          </a:p>
        </p:txBody>
      </p:sp>
      <p:sp>
        <p:nvSpPr>
          <p:cNvPr id="5" name="Alatunnisteen paikkamerkki 4">
            <a:extLst>
              <a:ext uri="{FF2B5EF4-FFF2-40B4-BE49-F238E27FC236}">
                <a16:creationId xmlns:a16="http://schemas.microsoft.com/office/drawing/2014/main" id="{46727E08-3F94-42EF-B3A6-1D70DF4A2664}"/>
              </a:ext>
            </a:extLst>
          </p:cNvPr>
          <p:cNvSpPr>
            <a:spLocks noGrp="1"/>
          </p:cNvSpPr>
          <p:nvPr>
            <p:ph type="ftr" sz="quarter" idx="11"/>
          </p:nvPr>
        </p:nvSpPr>
        <p:spPr/>
        <p:txBody>
          <a:bodyPr/>
          <a:lstStyle/>
          <a:p>
            <a:endParaRPr lang="fi-FI"/>
          </a:p>
        </p:txBody>
      </p:sp>
      <p:sp>
        <p:nvSpPr>
          <p:cNvPr id="18" name="Tekstiruutu 17">
            <a:extLst>
              <a:ext uri="{FF2B5EF4-FFF2-40B4-BE49-F238E27FC236}">
                <a16:creationId xmlns:a16="http://schemas.microsoft.com/office/drawing/2014/main" id="{4CAD8576-036D-4926-A4B1-60E20F15992D}"/>
              </a:ext>
            </a:extLst>
          </p:cNvPr>
          <p:cNvSpPr txBox="1"/>
          <p:nvPr userDrawn="1"/>
        </p:nvSpPr>
        <p:spPr>
          <a:xfrm>
            <a:off x="838200" y="1400183"/>
            <a:ext cx="11103795" cy="4893647"/>
          </a:xfrm>
          <a:prstGeom prst="rect">
            <a:avLst/>
          </a:prstGeom>
          <a:noFill/>
        </p:spPr>
        <p:txBody>
          <a:bodyPr wrap="square" rtlCol="0">
            <a:spAutoFit/>
          </a:bodyPr>
          <a:lstStyle/>
          <a:p>
            <a:r>
              <a:rPr lang="en-US" sz="1800" dirty="0">
                <a:effectLst/>
                <a:latin typeface="Verdana" panose="020B0604030504040204" pitchFamily="34" charset="0"/>
                <a:ea typeface="Verdana" panose="020B0604030504040204" pitchFamily="34" charset="0"/>
                <a:cs typeface="Verdana" panose="020B0604030504040204" pitchFamily="34" charset="0"/>
              </a:rPr>
              <a:t>Statements in this presentation which are not purely historical facts, including without limitation statements regarding future estimates, plans, objectives, assumptions or expectations of future performance are “forward-looking statements”. We caution you that such “forward-looking statements” involve known and unknown risks and uncertainties that could cause actual results and future events to differ materially from those anticipated in such statements. </a:t>
            </a:r>
          </a:p>
          <a:p>
            <a:endParaRPr lang="fi-FI" sz="1800" dirty="0">
              <a:effectLst/>
              <a:latin typeface="Verdana" panose="020B0604030504040204" pitchFamily="34" charset="0"/>
              <a:ea typeface="Verdana" panose="020B0604030504040204" pitchFamily="34" charset="0"/>
              <a:cs typeface="Verdana" panose="020B0604030504040204" pitchFamily="34" charset="0"/>
            </a:endParaRPr>
          </a:p>
          <a:p>
            <a:pPr>
              <a:lnSpc>
                <a:spcPts val="1800"/>
              </a:lnSpc>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Such risks and uncertainties include fluctuations in metal prices, unpredictable results of exploration activities, uncertainties inherent in the estimation of mineral reserves and resources, fluctuations in the costs of goods and services, problems associated with exploration and mining operations, changes in legal, social or political conditions in Finland, and lack of appropriate funding, all of which could, among other things, prevent any of the forward-looking statements in this news release from coming to fruition or lead to a delay in the commencement of mining operations. </a:t>
            </a:r>
          </a:p>
          <a:p>
            <a:pPr>
              <a:lnSpc>
                <a:spcPts val="1800"/>
              </a:lnSpc>
              <a:spcAft>
                <a:spcPts val="0"/>
              </a:spcAft>
            </a:pPr>
            <a:endParaRPr lang="fi-FI" sz="1800" dirty="0">
              <a:effectLst/>
              <a:latin typeface="Verdana" panose="020B0604030504040204" pitchFamily="34" charset="0"/>
              <a:ea typeface="Verdana" panose="020B0604030504040204" pitchFamily="34" charset="0"/>
              <a:cs typeface="Verdana" panose="020B0604030504040204" pitchFamily="34" charset="0"/>
            </a:endParaRPr>
          </a:p>
          <a:p>
            <a:pPr>
              <a:lnSpc>
                <a:spcPts val="1800"/>
              </a:lnSpc>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This statement is prepared by Mr. Markus Ekberg (</a:t>
            </a:r>
            <a:r>
              <a:rPr lang="en-US" sz="1800" dirty="0" err="1">
                <a:effectLst/>
                <a:latin typeface="Verdana" panose="020B0604030504040204" pitchFamily="34" charset="0"/>
                <a:ea typeface="Verdana" panose="020B0604030504040204" pitchFamily="34" charset="0"/>
                <a:cs typeface="Verdana" panose="020B0604030504040204" pitchFamily="34" charset="0"/>
              </a:rPr>
              <a:t>Eurogeologist</a:t>
            </a:r>
            <a:r>
              <a:rPr lang="en-US" sz="1800" dirty="0">
                <a:effectLst/>
                <a:latin typeface="Verdana" panose="020B0604030504040204" pitchFamily="34" charset="0"/>
                <a:ea typeface="Verdana" panose="020B0604030504040204" pitchFamily="34" charset="0"/>
                <a:cs typeface="Verdana" panose="020B0604030504040204" pitchFamily="34" charset="0"/>
              </a:rPr>
              <a:t>), a person qualified under the terms of Canadian National Instrument  43-101. </a:t>
            </a:r>
            <a:endParaRPr lang="fi-FI" sz="1800" dirty="0">
              <a:effectLst/>
              <a:latin typeface="Verdana" panose="020B0604030504040204" pitchFamily="34" charset="0"/>
              <a:ea typeface="Verdana" panose="020B0604030504040204" pitchFamily="34" charset="0"/>
              <a:cs typeface="Verdana" panose="020B0604030504040204" pitchFamily="34" charset="0"/>
            </a:endParaRPr>
          </a:p>
          <a:p>
            <a:endParaRPr lang="fi-FI"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i-FI" sz="18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kstiruutu 18">
            <a:extLst>
              <a:ext uri="{FF2B5EF4-FFF2-40B4-BE49-F238E27FC236}">
                <a16:creationId xmlns:a16="http://schemas.microsoft.com/office/drawing/2014/main" id="{3688D8ED-882B-4731-9191-F96C436A9505}"/>
              </a:ext>
            </a:extLst>
          </p:cNvPr>
          <p:cNvSpPr txBox="1"/>
          <p:nvPr userDrawn="1"/>
        </p:nvSpPr>
        <p:spPr>
          <a:xfrm>
            <a:off x="838200" y="876963"/>
            <a:ext cx="3467100" cy="523220"/>
          </a:xfrm>
          <a:prstGeom prst="rect">
            <a:avLst/>
          </a:prstGeom>
          <a:noFill/>
        </p:spPr>
        <p:txBody>
          <a:bodyPr wrap="square" rtlCol="0">
            <a:spAutoFit/>
          </a:bodyPr>
          <a:lstStyle/>
          <a:p>
            <a:r>
              <a:rPr lang="fi-FI" sz="2800" b="1" i="0" dirty="0" err="1">
                <a:solidFill>
                  <a:srgbClr val="154295"/>
                </a:solidFill>
                <a:latin typeface="Verdana" panose="020B0604030504040204" pitchFamily="34" charset="0"/>
                <a:ea typeface="Verdana" panose="020B0604030504040204" pitchFamily="34" charset="0"/>
                <a:cs typeface="Verdana" panose="020B0604030504040204" pitchFamily="34" charset="0"/>
              </a:rPr>
              <a:t>Disclaimer</a:t>
            </a:r>
            <a:endParaRPr lang="fi-FI" sz="2800" b="1" i="0" dirty="0">
              <a:solidFill>
                <a:srgbClr val="154295"/>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100" y="5973337"/>
            <a:ext cx="1782832" cy="331652"/>
          </a:xfrm>
          <a:prstGeom prst="rect">
            <a:avLst/>
          </a:prstGeom>
          <a:effectLst>
            <a:glow>
              <a:schemeClr val="accent1"/>
            </a:glow>
            <a:reflection endPos="0" dir="5400000" sy="-100000" algn="bl" rotWithShape="0"/>
          </a:effectLst>
        </p:spPr>
      </p:pic>
      <p:sp>
        <p:nvSpPr>
          <p:cNvPr id="10" name="Dian numeron paikkamerkki 11">
            <a:extLst>
              <a:ext uri="{FF2B5EF4-FFF2-40B4-BE49-F238E27FC236}">
                <a16:creationId xmlns:a16="http://schemas.microsoft.com/office/drawing/2014/main" id="{1F85029A-68CC-054A-9170-A0AF5F21B0B3}"/>
              </a:ext>
            </a:extLst>
          </p:cNvPr>
          <p:cNvSpPr txBox="1">
            <a:spLocks/>
          </p:cNvSpPr>
          <p:nvPr userDrawn="1"/>
        </p:nvSpPr>
        <p:spPr>
          <a:xfrm>
            <a:off x="10854905" y="6356350"/>
            <a:ext cx="498895"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DACCA-9840-4871-966E-A8E7F0852C00}" type="slidenum">
              <a:rPr lang="fi-FI" smtClean="0"/>
              <a:pPr/>
              <a:t>‹#›</a:t>
            </a:fld>
            <a:endParaRPr lang="fi-FI" dirty="0"/>
          </a:p>
        </p:txBody>
      </p:sp>
    </p:spTree>
    <p:extLst>
      <p:ext uri="{BB962C8B-B14F-4D97-AF65-F5344CB8AC3E}">
        <p14:creationId xmlns:p14="http://schemas.microsoft.com/office/powerpoint/2010/main" val="108504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FC01408-A97B-45B6-AE10-10C89A868B42}"/>
              </a:ext>
            </a:extLst>
          </p:cNvPr>
          <p:cNvSpPr>
            <a:spLocks noGrp="1"/>
          </p:cNvSpPr>
          <p:nvPr>
            <p:ph type="dt" sz="half" idx="10"/>
          </p:nvPr>
        </p:nvSpPr>
        <p:spPr/>
        <p:txBody>
          <a:bodyPr/>
          <a:lstStyle>
            <a:lvl1pPr>
              <a:defRPr>
                <a:solidFill>
                  <a:schemeClr val="tx1"/>
                </a:solidFill>
              </a:defRPr>
            </a:lvl1pPr>
          </a:lstStyle>
          <a:p>
            <a:fld id="{10D96CA4-AFAA-4361-BC7D-C94779D51169}" type="datetime1">
              <a:rPr lang="fi-FI" smtClean="0"/>
              <a:pPr/>
              <a:t>4.2.2026</a:t>
            </a:fld>
            <a:endParaRPr lang="fi-FI" dirty="0"/>
          </a:p>
        </p:txBody>
      </p:sp>
      <p:sp>
        <p:nvSpPr>
          <p:cNvPr id="5" name="Alatunnisteen paikkamerkki 4">
            <a:extLst>
              <a:ext uri="{FF2B5EF4-FFF2-40B4-BE49-F238E27FC236}">
                <a16:creationId xmlns:a16="http://schemas.microsoft.com/office/drawing/2014/main" id="{46727E08-3F94-42EF-B3A6-1D70DF4A2664}"/>
              </a:ext>
            </a:extLst>
          </p:cNvPr>
          <p:cNvSpPr>
            <a:spLocks noGrp="1"/>
          </p:cNvSpPr>
          <p:nvPr>
            <p:ph type="ftr" sz="quarter" idx="11"/>
          </p:nvPr>
        </p:nvSpPr>
        <p:spPr/>
        <p:txBody>
          <a:bodyPr/>
          <a:lstStyle/>
          <a:p>
            <a:endParaRPr lang="fi-FI" dirty="0"/>
          </a:p>
        </p:txBody>
      </p:sp>
      <p:sp>
        <p:nvSpPr>
          <p:cNvPr id="15" name="Otsikko 14">
            <a:extLst>
              <a:ext uri="{FF2B5EF4-FFF2-40B4-BE49-F238E27FC236}">
                <a16:creationId xmlns:a16="http://schemas.microsoft.com/office/drawing/2014/main" id="{D78D86FA-A4E3-4F38-A71E-DC6AE4C3A099}"/>
              </a:ext>
            </a:extLst>
          </p:cNvPr>
          <p:cNvSpPr>
            <a:spLocks noGrp="1"/>
          </p:cNvSpPr>
          <p:nvPr>
            <p:ph type="title" hasCustomPrompt="1"/>
          </p:nvPr>
        </p:nvSpPr>
        <p:spPr>
          <a:xfrm>
            <a:off x="838200" y="1146175"/>
            <a:ext cx="10515600" cy="568325"/>
          </a:xfrm>
          <a:prstGeom prst="rect">
            <a:avLst/>
          </a:prstGeom>
        </p:spPr>
        <p:txBody>
          <a:bodyPr/>
          <a:lstStyle>
            <a:lvl1pPr>
              <a:defRPr sz="2800" b="1">
                <a:solidFill>
                  <a:srgbClr val="154295"/>
                </a:solidFill>
                <a:latin typeface="Verdana" panose="020B0604030504040204" pitchFamily="34" charset="0"/>
                <a:ea typeface="Verdana" panose="020B0604030504040204" pitchFamily="34" charset="0"/>
                <a:cs typeface="Verdana" panose="020B0604030504040204" pitchFamily="34" charset="0"/>
              </a:defRPr>
            </a:lvl1pPr>
          </a:lstStyle>
          <a:p>
            <a:r>
              <a:rPr lang="fi-FI" dirty="0" err="1"/>
              <a:t>Header</a:t>
            </a:r>
            <a:endParaRPr lang="fi-FI" dirty="0"/>
          </a:p>
        </p:txBody>
      </p:sp>
      <p:sp>
        <p:nvSpPr>
          <p:cNvPr id="17" name="Tekstin paikkamerkki 16">
            <a:extLst>
              <a:ext uri="{FF2B5EF4-FFF2-40B4-BE49-F238E27FC236}">
                <a16:creationId xmlns:a16="http://schemas.microsoft.com/office/drawing/2014/main" id="{A8A28C05-4D12-4604-B50D-822BE9B5BDC7}"/>
              </a:ext>
            </a:extLst>
          </p:cNvPr>
          <p:cNvSpPr>
            <a:spLocks noGrp="1"/>
          </p:cNvSpPr>
          <p:nvPr>
            <p:ph type="body" sz="quarter" idx="13" hasCustomPrompt="1"/>
          </p:nvPr>
        </p:nvSpPr>
        <p:spPr>
          <a:xfrm>
            <a:off x="838200" y="1714500"/>
            <a:ext cx="10515600" cy="3848100"/>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Here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you</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can</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start</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adding</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text</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This</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line</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is in-</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line</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with</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the</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Header</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text</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
        <p:nvSpPr>
          <p:cNvPr id="18" name="Kuvan paikkamerkki 2"/>
          <p:cNvSpPr>
            <a:spLocks noGrp="1"/>
          </p:cNvSpPr>
          <p:nvPr>
            <p:ph type="pic" sz="quarter" idx="14" hasCustomPrompt="1"/>
          </p:nvPr>
        </p:nvSpPr>
        <p:spPr>
          <a:xfrm>
            <a:off x="360100" y="5973337"/>
            <a:ext cx="1804779" cy="320493"/>
          </a:xfrm>
          <a:prstGeom prst="rect">
            <a:avLst/>
          </a:prstGeom>
          <a:blipFill>
            <a:blip r:embed="rId2"/>
            <a:stretch>
              <a:fillRect/>
            </a:stretch>
          </a:blipFill>
        </p:spPr>
        <p:txBody>
          <a:bodyPr/>
          <a:lstStyle>
            <a:lvl1pPr>
              <a:defRPr sz="12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a:t>
            </a:r>
            <a:endParaRPr lang="fi-FI" dirty="0"/>
          </a:p>
        </p:txBody>
      </p:sp>
      <p:sp>
        <p:nvSpPr>
          <p:cNvPr id="9" name="Dian numeron paikkamerkki 11">
            <a:extLst>
              <a:ext uri="{FF2B5EF4-FFF2-40B4-BE49-F238E27FC236}">
                <a16:creationId xmlns:a16="http://schemas.microsoft.com/office/drawing/2014/main" id="{F3A513A3-E65C-B840-ABDB-70D70DA8CFB5}"/>
              </a:ext>
            </a:extLst>
          </p:cNvPr>
          <p:cNvSpPr txBox="1">
            <a:spLocks/>
          </p:cNvSpPr>
          <p:nvPr userDrawn="1"/>
        </p:nvSpPr>
        <p:spPr>
          <a:xfrm>
            <a:off x="10854905" y="6356350"/>
            <a:ext cx="498895"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DACCA-9840-4871-966E-A8E7F0852C00}" type="slidenum">
              <a:rPr lang="fi-FI" smtClean="0"/>
              <a:pPr/>
              <a:t>‹#›</a:t>
            </a:fld>
            <a:endParaRPr lang="fi-FI" dirty="0"/>
          </a:p>
        </p:txBody>
      </p:sp>
    </p:spTree>
    <p:extLst>
      <p:ext uri="{BB962C8B-B14F-4D97-AF65-F5344CB8AC3E}">
        <p14:creationId xmlns:p14="http://schemas.microsoft.com/office/powerpoint/2010/main" val="371741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list">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FC01408-A97B-45B6-AE10-10C89A868B42}"/>
              </a:ext>
            </a:extLst>
          </p:cNvPr>
          <p:cNvSpPr>
            <a:spLocks noGrp="1"/>
          </p:cNvSpPr>
          <p:nvPr>
            <p:ph type="dt" sz="half" idx="10"/>
          </p:nvPr>
        </p:nvSpPr>
        <p:spPr/>
        <p:txBody>
          <a:bodyPr/>
          <a:lstStyle>
            <a:lvl1pPr>
              <a:defRPr>
                <a:solidFill>
                  <a:schemeClr val="tx1"/>
                </a:solidFill>
              </a:defRPr>
            </a:lvl1pPr>
          </a:lstStyle>
          <a:p>
            <a:fld id="{10D96CA4-AFAA-4361-BC7D-C94779D51169}" type="datetime1">
              <a:rPr lang="fi-FI" smtClean="0"/>
              <a:pPr/>
              <a:t>4.2.2026</a:t>
            </a:fld>
            <a:endParaRPr lang="fi-FI" dirty="0"/>
          </a:p>
        </p:txBody>
      </p:sp>
      <p:sp>
        <p:nvSpPr>
          <p:cNvPr id="5" name="Alatunnisteen paikkamerkki 4">
            <a:extLst>
              <a:ext uri="{FF2B5EF4-FFF2-40B4-BE49-F238E27FC236}">
                <a16:creationId xmlns:a16="http://schemas.microsoft.com/office/drawing/2014/main" id="{46727E08-3F94-42EF-B3A6-1D70DF4A2664}"/>
              </a:ext>
            </a:extLst>
          </p:cNvPr>
          <p:cNvSpPr>
            <a:spLocks noGrp="1"/>
          </p:cNvSpPr>
          <p:nvPr>
            <p:ph type="ftr" sz="quarter" idx="11"/>
          </p:nvPr>
        </p:nvSpPr>
        <p:spPr/>
        <p:txBody>
          <a:bodyPr/>
          <a:lstStyle/>
          <a:p>
            <a:endParaRPr lang="fi-FI"/>
          </a:p>
        </p:txBody>
      </p:sp>
      <p:sp>
        <p:nvSpPr>
          <p:cNvPr id="15" name="Otsikko 14">
            <a:extLst>
              <a:ext uri="{FF2B5EF4-FFF2-40B4-BE49-F238E27FC236}">
                <a16:creationId xmlns:a16="http://schemas.microsoft.com/office/drawing/2014/main" id="{D78D86FA-A4E3-4F38-A71E-DC6AE4C3A099}"/>
              </a:ext>
            </a:extLst>
          </p:cNvPr>
          <p:cNvSpPr>
            <a:spLocks noGrp="1"/>
          </p:cNvSpPr>
          <p:nvPr>
            <p:ph type="title" hasCustomPrompt="1"/>
          </p:nvPr>
        </p:nvSpPr>
        <p:spPr>
          <a:xfrm>
            <a:off x="838200" y="1146175"/>
            <a:ext cx="10515600" cy="568325"/>
          </a:xfrm>
          <a:prstGeom prst="rect">
            <a:avLst/>
          </a:prstGeom>
        </p:spPr>
        <p:txBody>
          <a:bodyPr/>
          <a:lstStyle>
            <a:lvl1pPr>
              <a:defRPr sz="2800" b="1">
                <a:solidFill>
                  <a:srgbClr val="154295"/>
                </a:solidFill>
                <a:latin typeface="Verdana" panose="020B0604030504040204" pitchFamily="34" charset="0"/>
                <a:ea typeface="Verdana" panose="020B0604030504040204" pitchFamily="34" charset="0"/>
                <a:cs typeface="Verdana" panose="020B0604030504040204" pitchFamily="34" charset="0"/>
              </a:defRPr>
            </a:lvl1pPr>
          </a:lstStyle>
          <a:p>
            <a:r>
              <a:rPr lang="fi-FI" dirty="0" err="1"/>
              <a:t>Header</a:t>
            </a:r>
            <a:endParaRPr lang="fi-FI" dirty="0"/>
          </a:p>
        </p:txBody>
      </p:sp>
      <p:sp>
        <p:nvSpPr>
          <p:cNvPr id="17" name="Tekstin paikkamerkki 16">
            <a:extLst>
              <a:ext uri="{FF2B5EF4-FFF2-40B4-BE49-F238E27FC236}">
                <a16:creationId xmlns:a16="http://schemas.microsoft.com/office/drawing/2014/main" id="{A8A28C05-4D12-4604-B50D-822BE9B5BDC7}"/>
              </a:ext>
            </a:extLst>
          </p:cNvPr>
          <p:cNvSpPr>
            <a:spLocks noGrp="1"/>
          </p:cNvSpPr>
          <p:nvPr>
            <p:ph type="body" sz="quarter" idx="13" hasCustomPrompt="1"/>
          </p:nvPr>
        </p:nvSpPr>
        <p:spPr>
          <a:xfrm>
            <a:off x="838200" y="1714500"/>
            <a:ext cx="10515600" cy="3848100"/>
          </a:xfrm>
          <a:prstGeom prst="rect">
            <a:avLst/>
          </a:prstGeom>
        </p:spPr>
        <p:txBody>
          <a:bodyPr/>
          <a:lstStyle>
            <a:lvl1pPr marL="285750" indent="-285750">
              <a:buClr>
                <a:srgbClr val="154295"/>
              </a:buClr>
              <a:buFont typeface="Arial" panose="020B0604020202020204" pitchFamily="34" charset="0"/>
              <a:buChar char="•"/>
              <a:defRPr sz="1800">
                <a:latin typeface="Verdana" panose="020B0604030504040204" pitchFamily="34" charset="0"/>
                <a:ea typeface="Verdana" panose="020B0604030504040204" pitchFamily="34" charset="0"/>
                <a:cs typeface="Verdana" panose="020B0604030504040204" pitchFamily="34" charset="0"/>
              </a:defRPr>
            </a:lvl1pPr>
          </a:lstStyle>
          <a:p>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List</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item</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1</a:t>
            </a:r>
          </a:p>
          <a:p>
            <a:endParaRPr lang="fi-FI"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List</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i-FI" dirty="0" err="1">
                <a:solidFill>
                  <a:schemeClr val="tx1"/>
                </a:solidFill>
                <a:latin typeface="Verdana" panose="020B0604030504040204" pitchFamily="34" charset="0"/>
                <a:ea typeface="Verdana" panose="020B0604030504040204" pitchFamily="34" charset="0"/>
                <a:cs typeface="Verdana" panose="020B0604030504040204" pitchFamily="34" charset="0"/>
              </a:rPr>
              <a:t>item</a:t>
            </a:r>
            <a:r>
              <a:rPr lang="fi-FI" dirty="0">
                <a:solidFill>
                  <a:schemeClr val="tx1"/>
                </a:solidFill>
                <a:latin typeface="Verdana" panose="020B0604030504040204" pitchFamily="34" charset="0"/>
                <a:ea typeface="Verdana" panose="020B0604030504040204" pitchFamily="34" charset="0"/>
                <a:cs typeface="Verdana" panose="020B0604030504040204" pitchFamily="34" charset="0"/>
              </a:rPr>
              <a:t> 2</a:t>
            </a:r>
          </a:p>
        </p:txBody>
      </p:sp>
      <p:sp>
        <p:nvSpPr>
          <p:cNvPr id="11" name="Kuvan paikkamerkki 2"/>
          <p:cNvSpPr>
            <a:spLocks noGrp="1"/>
          </p:cNvSpPr>
          <p:nvPr>
            <p:ph type="pic" sz="quarter" idx="14" hasCustomPrompt="1"/>
          </p:nvPr>
        </p:nvSpPr>
        <p:spPr>
          <a:xfrm>
            <a:off x="360100" y="5973337"/>
            <a:ext cx="1804779" cy="320493"/>
          </a:xfrm>
          <a:prstGeom prst="rect">
            <a:avLst/>
          </a:prstGeom>
          <a:blipFill>
            <a:blip r:embed="rId2"/>
            <a:stretch>
              <a:fillRect/>
            </a:stretch>
          </a:blipFill>
        </p:spPr>
        <p:txBody>
          <a:bodyPr/>
          <a:lstStyle>
            <a:lvl1pPr>
              <a:defRPr sz="12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a:t>
            </a:r>
            <a:endParaRPr lang="fi-FI" dirty="0"/>
          </a:p>
        </p:txBody>
      </p:sp>
      <p:sp>
        <p:nvSpPr>
          <p:cNvPr id="9" name="Dian numeron paikkamerkki 11">
            <a:extLst>
              <a:ext uri="{FF2B5EF4-FFF2-40B4-BE49-F238E27FC236}">
                <a16:creationId xmlns:a16="http://schemas.microsoft.com/office/drawing/2014/main" id="{DDC12330-FCD4-1B43-B986-9EE59596FA93}"/>
              </a:ext>
            </a:extLst>
          </p:cNvPr>
          <p:cNvSpPr txBox="1">
            <a:spLocks/>
          </p:cNvSpPr>
          <p:nvPr userDrawn="1"/>
        </p:nvSpPr>
        <p:spPr>
          <a:xfrm>
            <a:off x="10854905" y="6356350"/>
            <a:ext cx="498895"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DACCA-9840-4871-966E-A8E7F0852C00}" type="slidenum">
              <a:rPr lang="fi-FI" smtClean="0"/>
              <a:pPr/>
              <a:t>‹#›</a:t>
            </a:fld>
            <a:endParaRPr lang="fi-FI" dirty="0"/>
          </a:p>
        </p:txBody>
      </p:sp>
    </p:spTree>
    <p:extLst>
      <p:ext uri="{BB962C8B-B14F-4D97-AF65-F5344CB8AC3E}">
        <p14:creationId xmlns:p14="http://schemas.microsoft.com/office/powerpoint/2010/main" val="56303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FC01408-A97B-45B6-AE10-10C89A868B42}"/>
              </a:ext>
            </a:extLst>
          </p:cNvPr>
          <p:cNvSpPr>
            <a:spLocks noGrp="1"/>
          </p:cNvSpPr>
          <p:nvPr>
            <p:ph type="dt" sz="half" idx="10"/>
          </p:nvPr>
        </p:nvSpPr>
        <p:spPr/>
        <p:txBody>
          <a:bodyPr/>
          <a:lstStyle>
            <a:lvl1pPr>
              <a:defRPr>
                <a:solidFill>
                  <a:schemeClr val="tx1"/>
                </a:solidFill>
              </a:defRPr>
            </a:lvl1pPr>
          </a:lstStyle>
          <a:p>
            <a:fld id="{10D96CA4-AFAA-4361-BC7D-C94779D51169}" type="datetime1">
              <a:rPr lang="fi-FI" smtClean="0"/>
              <a:pPr/>
              <a:t>4.2.2026</a:t>
            </a:fld>
            <a:endParaRPr lang="fi-FI" dirty="0"/>
          </a:p>
        </p:txBody>
      </p:sp>
      <p:sp>
        <p:nvSpPr>
          <p:cNvPr id="5" name="Alatunnisteen paikkamerkki 4">
            <a:extLst>
              <a:ext uri="{FF2B5EF4-FFF2-40B4-BE49-F238E27FC236}">
                <a16:creationId xmlns:a16="http://schemas.microsoft.com/office/drawing/2014/main" id="{46727E08-3F94-42EF-B3A6-1D70DF4A2664}"/>
              </a:ext>
            </a:extLst>
          </p:cNvPr>
          <p:cNvSpPr>
            <a:spLocks noGrp="1"/>
          </p:cNvSpPr>
          <p:nvPr>
            <p:ph type="ftr" sz="quarter" idx="11"/>
          </p:nvPr>
        </p:nvSpPr>
        <p:spPr/>
        <p:txBody>
          <a:bodyPr/>
          <a:lstStyle/>
          <a:p>
            <a:endParaRPr lang="fi-FI"/>
          </a:p>
        </p:txBody>
      </p:sp>
      <p:sp>
        <p:nvSpPr>
          <p:cNvPr id="15" name="Otsikko 14">
            <a:extLst>
              <a:ext uri="{FF2B5EF4-FFF2-40B4-BE49-F238E27FC236}">
                <a16:creationId xmlns:a16="http://schemas.microsoft.com/office/drawing/2014/main" id="{D78D86FA-A4E3-4F38-A71E-DC6AE4C3A099}"/>
              </a:ext>
            </a:extLst>
          </p:cNvPr>
          <p:cNvSpPr>
            <a:spLocks noGrp="1"/>
          </p:cNvSpPr>
          <p:nvPr>
            <p:ph type="title"/>
          </p:nvPr>
        </p:nvSpPr>
        <p:spPr>
          <a:xfrm>
            <a:off x="838200" y="1146175"/>
            <a:ext cx="10515600" cy="568325"/>
          </a:xfrm>
          <a:prstGeom prst="rect">
            <a:avLst/>
          </a:prstGeom>
        </p:spPr>
        <p:txBody>
          <a:bodyPr/>
          <a:lstStyle>
            <a:lvl1pPr>
              <a:defRPr sz="2800" b="1">
                <a:solidFill>
                  <a:srgbClr val="154295"/>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
        <p:nvSpPr>
          <p:cNvPr id="17" name="Tekstin paikkamerkki 16">
            <a:extLst>
              <a:ext uri="{FF2B5EF4-FFF2-40B4-BE49-F238E27FC236}">
                <a16:creationId xmlns:a16="http://schemas.microsoft.com/office/drawing/2014/main" id="{A8A28C05-4D12-4604-B50D-822BE9B5BDC7}"/>
              </a:ext>
            </a:extLst>
          </p:cNvPr>
          <p:cNvSpPr>
            <a:spLocks noGrp="1"/>
          </p:cNvSpPr>
          <p:nvPr>
            <p:ph type="body" sz="quarter" idx="13"/>
          </p:nvPr>
        </p:nvSpPr>
        <p:spPr>
          <a:xfrm>
            <a:off x="838200" y="1714500"/>
            <a:ext cx="10515600" cy="3848100"/>
          </a:xfrm>
          <a:prstGeom prst="rect">
            <a:avLst/>
          </a:prstGeom>
        </p:spPr>
        <p:txBody>
          <a:bodyPr/>
          <a:lstStyle>
            <a:lvl1pPr marL="285750" indent="-285750">
              <a:buClr>
                <a:srgbClr val="154295"/>
              </a:buClr>
              <a:buFont typeface="Arial" panose="020B0604020202020204" pitchFamily="34" charset="0"/>
              <a:buChar char="•"/>
              <a:defRPr sz="1800">
                <a:latin typeface="Verdana" panose="020B0604030504040204" pitchFamily="34" charset="0"/>
                <a:ea typeface="Verdana" panose="020B0604030504040204" pitchFamily="34" charset="0"/>
                <a:cs typeface="Verdana" panose="020B0604030504040204" pitchFamily="34" charset="0"/>
              </a:defRPr>
            </a:lvl1pPr>
          </a:lstStyle>
          <a:p>
            <a:endParaRPr lang="fi-FI"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Kuvan paikkamerkki 2"/>
          <p:cNvSpPr>
            <a:spLocks noGrp="1"/>
          </p:cNvSpPr>
          <p:nvPr>
            <p:ph type="pic" sz="quarter" idx="14" hasCustomPrompt="1"/>
          </p:nvPr>
        </p:nvSpPr>
        <p:spPr>
          <a:xfrm>
            <a:off x="360100" y="5973337"/>
            <a:ext cx="1804779" cy="320493"/>
          </a:xfrm>
          <a:prstGeom prst="rect">
            <a:avLst/>
          </a:prstGeom>
          <a:blipFill>
            <a:blip r:embed="rId2"/>
            <a:stretch>
              <a:fillRect/>
            </a:stretch>
          </a:blipFill>
        </p:spPr>
        <p:txBody>
          <a:bodyPr/>
          <a:lstStyle>
            <a:lvl1pPr>
              <a:defRPr sz="12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a:t>
            </a:r>
            <a:endParaRPr lang="fi-FI" dirty="0"/>
          </a:p>
        </p:txBody>
      </p:sp>
      <p:sp>
        <p:nvSpPr>
          <p:cNvPr id="9" name="Dian numeron paikkamerkki 11">
            <a:extLst>
              <a:ext uri="{FF2B5EF4-FFF2-40B4-BE49-F238E27FC236}">
                <a16:creationId xmlns:a16="http://schemas.microsoft.com/office/drawing/2014/main" id="{51B71552-FC24-A848-972C-68F4B0FBB422}"/>
              </a:ext>
            </a:extLst>
          </p:cNvPr>
          <p:cNvSpPr txBox="1">
            <a:spLocks/>
          </p:cNvSpPr>
          <p:nvPr userDrawn="1"/>
        </p:nvSpPr>
        <p:spPr>
          <a:xfrm>
            <a:off x="10854905" y="6356350"/>
            <a:ext cx="498895"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DACCA-9840-4871-966E-A8E7F0852C00}" type="slidenum">
              <a:rPr lang="fi-FI" smtClean="0"/>
              <a:pPr/>
              <a:t>‹#›</a:t>
            </a:fld>
            <a:endParaRPr lang="fi-FI" dirty="0"/>
          </a:p>
        </p:txBody>
      </p:sp>
    </p:spTree>
    <p:extLst>
      <p:ext uri="{BB962C8B-B14F-4D97-AF65-F5344CB8AC3E}">
        <p14:creationId xmlns:p14="http://schemas.microsoft.com/office/powerpoint/2010/main" val="63056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9519A89-665C-4215-8028-71425AE7FB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0000" y="2880000"/>
            <a:ext cx="6449546" cy="1199779"/>
          </a:xfrm>
          <a:prstGeom prst="rect">
            <a:avLst/>
          </a:prstGeom>
        </p:spPr>
      </p:pic>
    </p:spTree>
    <p:extLst>
      <p:ext uri="{BB962C8B-B14F-4D97-AF65-F5344CB8AC3E}">
        <p14:creationId xmlns:p14="http://schemas.microsoft.com/office/powerpoint/2010/main" val="236651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5BAC-1A56-2B2C-3D7F-CE2A9DC59474}"/>
              </a:ext>
            </a:extLst>
          </p:cNvPr>
          <p:cNvSpPr txBox="1">
            <a:spLocks noGrp="1"/>
          </p:cNvSpPr>
          <p:nvPr>
            <p:ph type="title"/>
          </p:nvPr>
        </p:nvSpPr>
        <p:spPr/>
        <p:txBody>
          <a:bodyPr/>
          <a:lstStyle>
            <a:lvl1pPr>
              <a:defRPr/>
            </a:lvl1pPr>
          </a:lstStyle>
          <a:p>
            <a:pPr lvl="0"/>
            <a:r>
              <a:rPr lang="en-US"/>
              <a:t>Click to edit Master title style</a:t>
            </a:r>
            <a:endParaRPr lang="en-FI"/>
          </a:p>
        </p:txBody>
      </p:sp>
      <p:sp>
        <p:nvSpPr>
          <p:cNvPr id="3" name="Content Placeholder 2">
            <a:extLst>
              <a:ext uri="{FF2B5EF4-FFF2-40B4-BE49-F238E27FC236}">
                <a16:creationId xmlns:a16="http://schemas.microsoft.com/office/drawing/2014/main" id="{F2A8D0A1-B300-8545-3B73-1AC59DB0A8F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AC631455-D615-B0A9-1689-C63AF1276B49}"/>
              </a:ext>
            </a:extLst>
          </p:cNvPr>
          <p:cNvSpPr txBox="1">
            <a:spLocks noGrp="1"/>
          </p:cNvSpPr>
          <p:nvPr>
            <p:ph type="dt" sz="half" idx="7"/>
          </p:nvPr>
        </p:nvSpPr>
        <p:spPr/>
        <p:txBody>
          <a:bodyPr/>
          <a:lstStyle>
            <a:lvl1pPr>
              <a:defRPr/>
            </a:lvl1pPr>
          </a:lstStyle>
          <a:p>
            <a:pPr lvl="0"/>
            <a:fld id="{FC191F56-3213-4018-8ECB-534F07E2ECF9}" type="datetime1">
              <a:rPr lang="en-FI"/>
              <a:pPr lvl="0"/>
              <a:t>02/04/2026</a:t>
            </a:fld>
            <a:endParaRPr lang="en-FI"/>
          </a:p>
        </p:txBody>
      </p:sp>
      <p:sp>
        <p:nvSpPr>
          <p:cNvPr id="5" name="Footer Placeholder 4">
            <a:extLst>
              <a:ext uri="{FF2B5EF4-FFF2-40B4-BE49-F238E27FC236}">
                <a16:creationId xmlns:a16="http://schemas.microsoft.com/office/drawing/2014/main" id="{10CB8C05-EA78-CF7D-0EA4-5A6419AEA066}"/>
              </a:ext>
            </a:extLst>
          </p:cNvPr>
          <p:cNvSpPr txBox="1">
            <a:spLocks noGrp="1"/>
          </p:cNvSpPr>
          <p:nvPr>
            <p:ph type="ftr" sz="quarter" idx="9"/>
          </p:nvPr>
        </p:nvSpPr>
        <p:spPr/>
        <p:txBody>
          <a:bodyPr/>
          <a:lstStyle>
            <a:lvl1pPr>
              <a:defRPr/>
            </a:lvl1pPr>
          </a:lstStyle>
          <a:p>
            <a:pPr lvl="0"/>
            <a:endParaRPr lang="en-FI"/>
          </a:p>
        </p:txBody>
      </p:sp>
      <p:sp>
        <p:nvSpPr>
          <p:cNvPr id="6" name="Slide Number Placeholder 5">
            <a:extLst>
              <a:ext uri="{FF2B5EF4-FFF2-40B4-BE49-F238E27FC236}">
                <a16:creationId xmlns:a16="http://schemas.microsoft.com/office/drawing/2014/main" id="{5EB538EC-7025-B613-4C59-82EC64B4D272}"/>
              </a:ext>
            </a:extLst>
          </p:cNvPr>
          <p:cNvSpPr txBox="1">
            <a:spLocks noGrp="1"/>
          </p:cNvSpPr>
          <p:nvPr>
            <p:ph type="sldNum" sz="quarter" idx="8"/>
          </p:nvPr>
        </p:nvSpPr>
        <p:spPr/>
        <p:txBody>
          <a:bodyPr/>
          <a:lstStyle>
            <a:lvl1pPr>
              <a:defRPr/>
            </a:lvl1pPr>
          </a:lstStyle>
          <a:p>
            <a:pPr lvl="0"/>
            <a:fld id="{ABE11CEC-8A15-479C-9DF2-6BD1AA097A3B}" type="slidenum">
              <a:t>‹#›</a:t>
            </a:fld>
            <a:endParaRPr lang="en-FI"/>
          </a:p>
        </p:txBody>
      </p:sp>
    </p:spTree>
    <p:extLst>
      <p:ext uri="{BB962C8B-B14F-4D97-AF65-F5344CB8AC3E}">
        <p14:creationId xmlns:p14="http://schemas.microsoft.com/office/powerpoint/2010/main" val="15495044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052217B-C5B3-44C9-975E-0E89347B4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6CA4-AFAA-4361-BC7D-C94779D51169}" type="datetime1">
              <a:rPr lang="fi-FI" smtClean="0"/>
              <a:t>4.2.2026</a:t>
            </a:fld>
            <a:endParaRPr lang="fi-FI"/>
          </a:p>
        </p:txBody>
      </p:sp>
      <p:sp>
        <p:nvSpPr>
          <p:cNvPr id="5" name="Alatunnisteen paikkamerkki 4">
            <a:extLst>
              <a:ext uri="{FF2B5EF4-FFF2-40B4-BE49-F238E27FC236}">
                <a16:creationId xmlns:a16="http://schemas.microsoft.com/office/drawing/2014/main" id="{5ADBB0D5-CED3-4758-8169-8C8BAE7AB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044358651"/>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60" r:id="rId3"/>
    <p:sldLayoutId id="2147483665" r:id="rId4"/>
    <p:sldLayoutId id="2147483664" r:id="rId5"/>
    <p:sldLayoutId id="2147483666" r:id="rId6"/>
    <p:sldLayoutId id="2147483661" r:id="rId7"/>
    <p:sldLayoutId id="2147483667"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3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6A18E-C097-E1C9-BA2B-FAF610F9FF1A}"/>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97344B-4E35-F2EA-8D5C-5CD0F5952569}"/>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E55DCB61-849F-657F-3177-A2E73FE09744}"/>
              </a:ext>
            </a:extLst>
          </p:cNvPr>
          <p:cNvSpPr>
            <a:spLocks noGrp="1"/>
          </p:cNvSpPr>
          <p:nvPr>
            <p:ph type="title"/>
          </p:nvPr>
        </p:nvSpPr>
        <p:spPr>
          <a:xfrm>
            <a:off x="1511643" y="564170"/>
            <a:ext cx="10515600" cy="568325"/>
          </a:xfrm>
        </p:spPr>
        <p:txBody>
          <a:bodyPr/>
          <a:lstStyle/>
          <a:p>
            <a:r>
              <a:rPr lang="fi-FI" dirty="0" err="1"/>
              <a:t>Sustainability</a:t>
            </a:r>
            <a:r>
              <a:rPr lang="fi-FI" dirty="0"/>
              <a:t> in 2025</a:t>
            </a:r>
            <a:br>
              <a:rPr lang="fi-FI" dirty="0"/>
            </a:br>
            <a:endParaRPr lang="fi-FI" dirty="0"/>
          </a:p>
        </p:txBody>
      </p:sp>
      <p:sp>
        <p:nvSpPr>
          <p:cNvPr id="4" name="Tekstin paikkamerkki 3">
            <a:extLst>
              <a:ext uri="{FF2B5EF4-FFF2-40B4-BE49-F238E27FC236}">
                <a16:creationId xmlns:a16="http://schemas.microsoft.com/office/drawing/2014/main" id="{201F681C-1911-1260-B7ED-3EAC19EE3478}"/>
              </a:ext>
            </a:extLst>
          </p:cNvPr>
          <p:cNvSpPr>
            <a:spLocks noGrp="1"/>
          </p:cNvSpPr>
          <p:nvPr>
            <p:ph type="body" sz="quarter" idx="13"/>
          </p:nvPr>
        </p:nvSpPr>
        <p:spPr>
          <a:xfrm>
            <a:off x="525163" y="1488989"/>
            <a:ext cx="6366456" cy="4421828"/>
          </a:xfrm>
        </p:spPr>
        <p:txBody>
          <a:bodyPr/>
          <a:lstStyle/>
          <a:p>
            <a:r>
              <a:rPr lang="en-US" sz="1100" b="1" dirty="0"/>
              <a:t>Objectives for 2025</a:t>
            </a:r>
          </a:p>
          <a:p>
            <a:pPr marL="171450" indent="-171450">
              <a:buFont typeface="Arial" panose="020B0604020202020204" pitchFamily="34" charset="0"/>
              <a:buChar char="•"/>
            </a:pPr>
            <a:r>
              <a:rPr lang="en-US" sz="900" dirty="0"/>
              <a:t>Zero workplace accidents</a:t>
            </a:r>
          </a:p>
          <a:p>
            <a:pPr marL="171450" indent="-171450">
              <a:buFont typeface="Arial" panose="020B0604020202020204" pitchFamily="34" charset="0"/>
              <a:buChar char="•"/>
            </a:pPr>
            <a:r>
              <a:rPr lang="en-US" sz="900" dirty="0"/>
              <a:t>Further development of measures to reduce the future carbon footprint of mining operations</a:t>
            </a:r>
          </a:p>
          <a:p>
            <a:pPr marL="171450" indent="-171450">
              <a:buFont typeface="Arial" panose="020B0604020202020204" pitchFamily="34" charset="0"/>
              <a:buChar char="•"/>
            </a:pPr>
            <a:r>
              <a:rPr lang="en-US" sz="900" dirty="0"/>
              <a:t>Active monitoring of metal concentrations in groundwater</a:t>
            </a:r>
          </a:p>
          <a:p>
            <a:pPr marL="171450" indent="-171450">
              <a:buFont typeface="Arial" panose="020B0604020202020204" pitchFamily="34" charset="0"/>
              <a:buChar char="•"/>
            </a:pPr>
            <a:r>
              <a:rPr lang="en-US" sz="900" dirty="0"/>
              <a:t>Biodiversity monitoring in the </a:t>
            </a:r>
            <a:r>
              <a:rPr lang="en-US" sz="900" dirty="0" err="1"/>
              <a:t>Ruutunjoki</a:t>
            </a:r>
            <a:r>
              <a:rPr lang="en-US" sz="900" dirty="0"/>
              <a:t> River and Lake </a:t>
            </a:r>
            <a:r>
              <a:rPr lang="en-US" sz="900" dirty="0" err="1"/>
              <a:t>Sysmäjärvi</a:t>
            </a:r>
            <a:r>
              <a:rPr lang="en-US" sz="900" dirty="0"/>
              <a:t>, including metal and oxidation parameters</a:t>
            </a:r>
          </a:p>
          <a:p>
            <a:pPr marL="171450" indent="-171450">
              <a:buFont typeface="Arial" panose="020B0604020202020204" pitchFamily="34" charset="0"/>
              <a:buChar char="•"/>
            </a:pPr>
            <a:r>
              <a:rPr lang="en-US" sz="900" dirty="0"/>
              <a:t>Active stakeholder engagement, including public meetings to inform local communities and provide opportunities to raise questions and concerns</a:t>
            </a:r>
          </a:p>
          <a:p>
            <a:pPr marL="171450" indent="-171450">
              <a:buFont typeface="Arial" panose="020B0604020202020204" pitchFamily="34" charset="0"/>
              <a:buChar char="•"/>
            </a:pPr>
            <a:r>
              <a:rPr lang="en-US" sz="900" dirty="0"/>
              <a:t>Maintaining strong governance practices</a:t>
            </a:r>
          </a:p>
          <a:p>
            <a:r>
              <a:rPr lang="en-US" sz="1100" b="1" dirty="0"/>
              <a:t>Results in 2025</a:t>
            </a:r>
          </a:p>
          <a:p>
            <a:pPr marL="171450" indent="-171450">
              <a:buFont typeface="Arial" panose="020B0604020202020204" pitchFamily="34" charset="0"/>
              <a:buChar char="•"/>
            </a:pPr>
            <a:r>
              <a:rPr lang="en-US" sz="900" dirty="0"/>
              <a:t>Zero workplace accidents were recorded</a:t>
            </a:r>
          </a:p>
          <a:p>
            <a:pPr marL="171450" indent="-171450">
              <a:buFont typeface="Arial" panose="020B0604020202020204" pitchFamily="34" charset="0"/>
              <a:buChar char="•"/>
            </a:pPr>
            <a:r>
              <a:rPr lang="en-US" sz="900" dirty="0"/>
              <a:t>Progress was made in planning measures to reduce the project’s carbon footprint, including practical options for the use of CO₂-free energy and preparations for a fully electrified mining fleet.</a:t>
            </a:r>
          </a:p>
          <a:p>
            <a:pPr marL="171450" indent="-171450">
              <a:buFont typeface="Arial" panose="020B0604020202020204" pitchFamily="34" charset="0"/>
              <a:buChar char="•"/>
            </a:pPr>
            <a:r>
              <a:rPr lang="en-US" sz="900" dirty="0"/>
              <a:t>Groundwater and surface water sampling was conducted, supported by an established monitoring </a:t>
            </a:r>
            <a:r>
              <a:rPr lang="en-US" sz="900" dirty="0" err="1"/>
              <a:t>programme</a:t>
            </a:r>
            <a:r>
              <a:rPr lang="en-US" sz="900" dirty="0"/>
              <a:t> with sampling carried out four times per year</a:t>
            </a:r>
          </a:p>
          <a:p>
            <a:pPr marL="171450" indent="-171450">
              <a:buFont typeface="Arial" panose="020B0604020202020204" pitchFamily="34" charset="0"/>
              <a:buChar char="•"/>
            </a:pPr>
            <a:r>
              <a:rPr lang="en-US" sz="900" dirty="0"/>
              <a:t>Benthic fauna surveys and assessments were completed in the </a:t>
            </a:r>
            <a:r>
              <a:rPr lang="en-US" sz="900" dirty="0" err="1"/>
              <a:t>Ruutunjoki</a:t>
            </a:r>
            <a:r>
              <a:rPr lang="en-US" sz="900" dirty="0"/>
              <a:t> River</a:t>
            </a:r>
          </a:p>
          <a:p>
            <a:pPr marL="171450" indent="-171450">
              <a:buFont typeface="Arial" panose="020B0604020202020204" pitchFamily="34" charset="0"/>
              <a:buChar char="•"/>
            </a:pPr>
            <a:r>
              <a:rPr lang="en-US" sz="900" dirty="0"/>
              <a:t>Various public community and stakeholder meetings, supporting open dialogue with the local community</a:t>
            </a:r>
          </a:p>
          <a:p>
            <a:pPr marL="171450" indent="-171450">
              <a:buFont typeface="Arial" panose="020B0604020202020204" pitchFamily="34" charset="0"/>
              <a:buChar char="•"/>
            </a:pPr>
            <a:r>
              <a:rPr lang="en-US" sz="900" dirty="0"/>
              <a:t>Both internal and external communication practices were further strengthened</a:t>
            </a:r>
          </a:p>
          <a:p>
            <a:endParaRPr lang="en-US" sz="900" dirty="0"/>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7351D60D-1E3E-5EB0-097C-D68426B743C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5" name="Kuva 4" descr="Kuva, joka sisältää kohteen taivas, torni&#10;&#10;Tekoälyllä luotu sisältö voi olla virheellistä.">
            <a:extLst>
              <a:ext uri="{FF2B5EF4-FFF2-40B4-BE49-F238E27FC236}">
                <a16:creationId xmlns:a16="http://schemas.microsoft.com/office/drawing/2014/main" id="{0C2410BE-A41D-B35D-525E-0D9BE0FC64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Tree>
    <p:extLst>
      <p:ext uri="{BB962C8B-B14F-4D97-AF65-F5344CB8AC3E}">
        <p14:creationId xmlns:p14="http://schemas.microsoft.com/office/powerpoint/2010/main" val="124416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AE41-E54F-9B84-64D7-5B773B067E66}"/>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D3D4FF0-F135-F75B-CA49-73FEB1554B87}"/>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6F88778E-8FF8-BDAB-1A68-BBCD9EEDF972}"/>
              </a:ext>
            </a:extLst>
          </p:cNvPr>
          <p:cNvSpPr>
            <a:spLocks noGrp="1"/>
          </p:cNvSpPr>
          <p:nvPr>
            <p:ph type="title"/>
          </p:nvPr>
        </p:nvSpPr>
        <p:spPr>
          <a:xfrm>
            <a:off x="1496470" y="555805"/>
            <a:ext cx="4169860" cy="568325"/>
          </a:xfrm>
        </p:spPr>
        <p:txBody>
          <a:bodyPr/>
          <a:lstStyle/>
          <a:p>
            <a:r>
              <a:rPr lang="fi-FI" dirty="0" err="1"/>
              <a:t>Land</a:t>
            </a:r>
            <a:r>
              <a:rPr lang="fi-FI" dirty="0"/>
              <a:t> </a:t>
            </a:r>
            <a:r>
              <a:rPr lang="fi-FI" dirty="0" err="1"/>
              <a:t>usage</a:t>
            </a:r>
            <a:endParaRPr lang="fi-FI" dirty="0"/>
          </a:p>
        </p:txBody>
      </p:sp>
      <p:sp>
        <p:nvSpPr>
          <p:cNvPr id="4" name="Tekstin paikkamerkki 3">
            <a:extLst>
              <a:ext uri="{FF2B5EF4-FFF2-40B4-BE49-F238E27FC236}">
                <a16:creationId xmlns:a16="http://schemas.microsoft.com/office/drawing/2014/main" id="{A94DE25C-FB8D-E31F-72CC-F1CBC1A79D33}"/>
              </a:ext>
            </a:extLst>
          </p:cNvPr>
          <p:cNvSpPr>
            <a:spLocks noGrp="1"/>
          </p:cNvSpPr>
          <p:nvPr>
            <p:ph type="body" sz="quarter" idx="13"/>
          </p:nvPr>
        </p:nvSpPr>
        <p:spPr>
          <a:xfrm>
            <a:off x="838200" y="3465830"/>
            <a:ext cx="2743200" cy="2346510"/>
          </a:xfrm>
          <a:solidFill>
            <a:schemeClr val="accent3">
              <a:lumMod val="20000"/>
              <a:lumOff val="80000"/>
            </a:schemeClr>
          </a:solidFill>
          <a:ln>
            <a:solidFill>
              <a:schemeClr val="tx1"/>
            </a:solidFill>
          </a:ln>
        </p:spPr>
        <p:txBody>
          <a:bodyPr/>
          <a:lstStyle/>
          <a:p>
            <a:r>
              <a:rPr lang="fi-FI" sz="700" b="1" dirty="0"/>
              <a:t>Mining </a:t>
            </a:r>
            <a:r>
              <a:rPr lang="fi-FI" sz="700" b="1" dirty="0" err="1"/>
              <a:t>claims</a:t>
            </a:r>
            <a:r>
              <a:rPr lang="fi-FI" sz="700" b="1" dirty="0"/>
              <a:t>, Exploration permit, </a:t>
            </a:r>
            <a:r>
              <a:rPr lang="fi-FI" sz="700" b="1" dirty="0" err="1"/>
              <a:t>reservations</a:t>
            </a:r>
            <a:r>
              <a:rPr lang="fi-FI" sz="700" b="1" dirty="0"/>
              <a:t> in 2024</a:t>
            </a:r>
          </a:p>
          <a:p>
            <a:pPr marL="171450" indent="-171450">
              <a:buFont typeface="Arial" panose="020B0604020202020204" pitchFamily="34" charset="0"/>
              <a:buChar char="•"/>
            </a:pPr>
            <a:r>
              <a:rPr lang="fi-FI" sz="700" dirty="0"/>
              <a:t>Hautalampi </a:t>
            </a:r>
            <a:r>
              <a:rPr lang="fi-FI" sz="700" dirty="0" err="1"/>
              <a:t>mining</a:t>
            </a:r>
            <a:r>
              <a:rPr lang="fi-FI" sz="700" dirty="0"/>
              <a:t> permit </a:t>
            </a:r>
            <a:r>
              <a:rPr lang="fi-FI" sz="700" dirty="0" err="1"/>
              <a:t>area</a:t>
            </a:r>
            <a:r>
              <a:rPr lang="fi-FI" sz="700" dirty="0"/>
              <a:t>	262 ha</a:t>
            </a:r>
          </a:p>
          <a:p>
            <a:pPr marL="171450" indent="-171450">
              <a:buFont typeface="Arial" panose="020B0604020202020204" pitchFamily="34" charset="0"/>
              <a:buChar char="•"/>
            </a:pPr>
            <a:r>
              <a:rPr lang="fi-FI" sz="700" dirty="0" err="1"/>
              <a:t>Explotation</a:t>
            </a:r>
            <a:r>
              <a:rPr lang="fi-FI" sz="700" dirty="0"/>
              <a:t> </a:t>
            </a:r>
            <a:r>
              <a:rPr lang="fi-FI" sz="700" dirty="0" err="1"/>
              <a:t>permits</a:t>
            </a:r>
            <a:r>
              <a:rPr lang="fi-FI" sz="700" dirty="0"/>
              <a:t>	402 ha</a:t>
            </a:r>
          </a:p>
          <a:p>
            <a:pPr marL="171450" indent="-171450">
              <a:buFont typeface="Arial" panose="020B0604020202020204" pitchFamily="34" charset="0"/>
              <a:buChar char="•"/>
            </a:pPr>
            <a:r>
              <a:rPr lang="fi-FI" sz="700" dirty="0"/>
              <a:t>Exploration permit </a:t>
            </a:r>
            <a:r>
              <a:rPr lang="fi-FI" sz="700" dirty="0" err="1"/>
              <a:t>applications</a:t>
            </a:r>
            <a:r>
              <a:rPr lang="fi-FI" sz="700" dirty="0"/>
              <a:t>	80 ha</a:t>
            </a:r>
          </a:p>
          <a:p>
            <a:pPr marL="171450" indent="-171450">
              <a:buFont typeface="Arial" panose="020B0604020202020204" pitchFamily="34" charset="0"/>
              <a:buChar char="•"/>
            </a:pPr>
            <a:r>
              <a:rPr lang="fi-FI" sz="700" dirty="0" err="1"/>
              <a:t>Resevation</a:t>
            </a:r>
            <a:r>
              <a:rPr lang="fi-FI" sz="700" dirty="0"/>
              <a:t> </a:t>
            </a:r>
            <a:r>
              <a:rPr lang="fi-FI" sz="700" dirty="0" err="1"/>
              <a:t>notifications</a:t>
            </a:r>
            <a:r>
              <a:rPr lang="fi-FI" sz="700" dirty="0"/>
              <a:t>	   0 ha</a:t>
            </a:r>
          </a:p>
          <a:p>
            <a:r>
              <a:rPr lang="fi-FI" sz="700" b="1" dirty="0"/>
              <a:t>Exploration </a:t>
            </a:r>
            <a:r>
              <a:rPr lang="fi-FI" sz="700" b="1" dirty="0" err="1"/>
              <a:t>permits</a:t>
            </a:r>
            <a:endParaRPr lang="fi-FI" sz="700" b="1" dirty="0"/>
          </a:p>
          <a:p>
            <a:pPr marL="171450" indent="-171450">
              <a:buFont typeface="Arial" panose="020B0604020202020204" pitchFamily="34" charset="0"/>
              <a:buChar char="•"/>
            </a:pPr>
            <a:r>
              <a:rPr lang="fi-FI" sz="700" dirty="0"/>
              <a:t>Saramäki		176 ha</a:t>
            </a:r>
          </a:p>
          <a:p>
            <a:pPr marL="171450" indent="-171450">
              <a:buFont typeface="Arial" panose="020B0604020202020204" pitchFamily="34" charset="0"/>
              <a:buChar char="•"/>
            </a:pPr>
            <a:r>
              <a:rPr lang="fi-FI" sz="700" dirty="0"/>
              <a:t>Hietajärvi		226 ha</a:t>
            </a:r>
          </a:p>
          <a:p>
            <a:r>
              <a:rPr lang="fi-FI" sz="700" b="1" dirty="0"/>
              <a:t>Exploration permit </a:t>
            </a:r>
            <a:r>
              <a:rPr lang="fi-FI" sz="700" b="1" dirty="0" err="1"/>
              <a:t>application</a:t>
            </a:r>
            <a:endParaRPr lang="fi-FI" sz="700" b="1" dirty="0"/>
          </a:p>
          <a:p>
            <a:pPr marL="171450" indent="-171450">
              <a:buFont typeface="Arial" panose="020B0604020202020204" pitchFamily="34" charset="0"/>
              <a:buChar char="•"/>
            </a:pPr>
            <a:r>
              <a:rPr lang="fi-FI" sz="700" dirty="0"/>
              <a:t>Riihilahti		80 ha</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8A3BD0DD-327F-388E-B7EB-D031BD443E0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5" name="Kuva 4" descr="Kuva, joka sisältää kohteen taivas, torni&#10;&#10;Tekoälyllä luotu sisältö voi olla virheellistä.">
            <a:extLst>
              <a:ext uri="{FF2B5EF4-FFF2-40B4-BE49-F238E27FC236}">
                <a16:creationId xmlns:a16="http://schemas.microsoft.com/office/drawing/2014/main" id="{3C047291-85AE-4A47-B31E-E1675E91B8B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6" name="Tekstin paikkamerkki 3">
            <a:extLst>
              <a:ext uri="{FF2B5EF4-FFF2-40B4-BE49-F238E27FC236}">
                <a16:creationId xmlns:a16="http://schemas.microsoft.com/office/drawing/2014/main" id="{06EAE1B5-D102-C830-784D-110B7997789F}"/>
              </a:ext>
            </a:extLst>
          </p:cNvPr>
          <p:cNvSpPr txBox="1">
            <a:spLocks/>
          </p:cNvSpPr>
          <p:nvPr/>
        </p:nvSpPr>
        <p:spPr>
          <a:xfrm>
            <a:off x="560446" y="1439552"/>
            <a:ext cx="3936909" cy="175295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Within our mining concession areas, we have carried out forest management activities to support ecological balance, promote biodiversity, and ensure responsible land stewardship.</a:t>
            </a:r>
          </a:p>
          <a:p>
            <a:r>
              <a:rPr lang="en-US" sz="900" dirty="0"/>
              <a:t>In 2025, we received exploration permits for the Saramäki area in Polvijärvi and the Hietajärvi area in the Savonlinna region. In addition, we have submitted an exploration permit application for Riihilahti in Outokumpu. These permits allow us to conduct further exploration in the near future.</a:t>
            </a:r>
          </a:p>
          <a:p>
            <a:r>
              <a:rPr lang="en-US" sz="900" dirty="0"/>
              <a:t>All of these areas are known to host Outokumpu-type mineralisation, including copper, cobalt, zinc, silver, and gold. By leveraging historical data from these sites, we can conduct exploration more efficiently and in a more environmentally friendly way.</a:t>
            </a:r>
          </a:p>
        </p:txBody>
      </p:sp>
      <p:pic>
        <p:nvPicPr>
          <p:cNvPr id="9" name="Kuva 8" descr="Kuva, joka sisältää kohteen teksti, kartta, kuvakaappaus, diagrammi&#10;&#10;Tekoälyllä luotu sisältö voi olla virheellistä.">
            <a:extLst>
              <a:ext uri="{FF2B5EF4-FFF2-40B4-BE49-F238E27FC236}">
                <a16:creationId xmlns:a16="http://schemas.microsoft.com/office/drawing/2014/main" id="{5248B4D1-5DFB-9720-9A5C-8E11DB7DE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355" y="1171068"/>
            <a:ext cx="7008198" cy="4962515"/>
          </a:xfrm>
          <a:prstGeom prst="rect">
            <a:avLst/>
          </a:prstGeom>
        </p:spPr>
      </p:pic>
    </p:spTree>
    <p:extLst>
      <p:ext uri="{BB962C8B-B14F-4D97-AF65-F5344CB8AC3E}">
        <p14:creationId xmlns:p14="http://schemas.microsoft.com/office/powerpoint/2010/main" val="202743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C6B1-A6AC-AE3A-BC20-8E9B49CF2947}"/>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39A1BFB-836D-831E-A324-B0F6FA2275ED}"/>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C21C4420-C3BB-E6EA-79D3-AF2AA264B3C0}"/>
              </a:ext>
            </a:extLst>
          </p:cNvPr>
          <p:cNvSpPr>
            <a:spLocks noGrp="1"/>
          </p:cNvSpPr>
          <p:nvPr>
            <p:ph type="title"/>
          </p:nvPr>
        </p:nvSpPr>
        <p:spPr>
          <a:xfrm>
            <a:off x="2002127" y="440457"/>
            <a:ext cx="5735900" cy="803624"/>
          </a:xfrm>
        </p:spPr>
        <p:txBody>
          <a:bodyPr/>
          <a:lstStyle/>
          <a:p>
            <a:r>
              <a:rPr lang="en-US" sz="2400" dirty="0"/>
              <a:t>Environmental Stewardship &amp; </a:t>
            </a:r>
            <a:br>
              <a:rPr lang="en-US" sz="2400" dirty="0"/>
            </a:br>
            <a:r>
              <a:rPr lang="en-US" sz="2400" dirty="0"/>
              <a:t>Impact Prevention</a:t>
            </a:r>
            <a:endParaRPr lang="fi-FI" sz="2400" dirty="0"/>
          </a:p>
        </p:txBody>
      </p:sp>
      <p:sp>
        <p:nvSpPr>
          <p:cNvPr id="4" name="Tekstin paikkamerkki 3">
            <a:extLst>
              <a:ext uri="{FF2B5EF4-FFF2-40B4-BE49-F238E27FC236}">
                <a16:creationId xmlns:a16="http://schemas.microsoft.com/office/drawing/2014/main" id="{76B29315-207B-F600-0FD2-AD329EF1632B}"/>
              </a:ext>
            </a:extLst>
          </p:cNvPr>
          <p:cNvSpPr>
            <a:spLocks noGrp="1"/>
          </p:cNvSpPr>
          <p:nvPr>
            <p:ph type="body" sz="quarter" idx="13"/>
          </p:nvPr>
        </p:nvSpPr>
        <p:spPr>
          <a:xfrm>
            <a:off x="526228" y="1466848"/>
            <a:ext cx="5893622" cy="4666735"/>
          </a:xfrm>
        </p:spPr>
        <p:txBody>
          <a:bodyPr/>
          <a:lstStyle/>
          <a:p>
            <a:r>
              <a:rPr lang="en-US" sz="900" dirty="0" err="1"/>
              <a:t>FinnCobalt</a:t>
            </a:r>
            <a:r>
              <a:rPr lang="en-US" sz="900" dirty="0"/>
              <a:t> proactively monitors and manages the environmental aspects of its planned mining operations to support sustainable and responsible resource development. Comprehensive groundwater monitoring has been completed, and the results are publicly available to ensure transparency and keep stakeholders informed about local water conditions.</a:t>
            </a:r>
          </a:p>
          <a:p>
            <a:r>
              <a:rPr lang="en-US" sz="900" dirty="0"/>
              <a:t>To support responsible project planning and impact prevention, </a:t>
            </a:r>
            <a:r>
              <a:rPr lang="en-US" sz="900" dirty="0" err="1"/>
              <a:t>FinnCobalt</a:t>
            </a:r>
            <a:r>
              <a:rPr lang="en-US" sz="900" dirty="0"/>
              <a:t> has developed advanced environmental tools, including a three-dimensional groundwater model and updated dust dispersion assessments. These tools enhance our ability to understand environmental conditions, anticipate potential impacts, and implement effective mitigation measures throughout the project lifecycle.</a:t>
            </a:r>
          </a:p>
          <a:p>
            <a:r>
              <a:rPr lang="en-US" sz="900" dirty="0"/>
              <a:t>Protecting biodiversity is a key priority for </a:t>
            </a:r>
            <a:r>
              <a:rPr lang="en-US" sz="900" dirty="0" err="1"/>
              <a:t>FinnCobalt</a:t>
            </a:r>
            <a:r>
              <a:rPr lang="en-US" sz="900" dirty="0"/>
              <a:t>. An updated Natura 2000 assessment for Lake </a:t>
            </a:r>
            <a:r>
              <a:rPr lang="en-US" sz="900" dirty="0" err="1"/>
              <a:t>Sysmäjärvi</a:t>
            </a:r>
            <a:r>
              <a:rPr lang="en-US" sz="900" dirty="0"/>
              <a:t> has been completed, incorporating the latest ecological data to ensure that protected habitats and species are fully considered. Long-term aquatic monitoring continues in accordance with the approved research </a:t>
            </a:r>
            <a:r>
              <a:rPr lang="en-US" sz="900" dirty="0" err="1"/>
              <a:t>programme</a:t>
            </a:r>
            <a:r>
              <a:rPr lang="en-US" sz="900" dirty="0"/>
              <a:t>, with the next fish resource monitoring phase scheduled for 2027.</a:t>
            </a:r>
          </a:p>
          <a:p>
            <a:r>
              <a:rPr lang="en-US" sz="900" dirty="0"/>
              <a:t>Together, these actions reflect </a:t>
            </a:r>
            <a:r>
              <a:rPr lang="en-US" sz="900" dirty="0" err="1"/>
              <a:t>FinnCobalt’s</a:t>
            </a:r>
            <a:r>
              <a:rPr lang="en-US" sz="900" dirty="0"/>
              <a:t> commitment to environmental stewardship, transparency, and continuous improvement. Through science-based monitoring and responsible planning, we aim to minimize environmental impacts, protect natural ecosystems, and support surrounding communities over the full lifecycle of our projects.</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0A59FABC-7ACD-B15D-1FE1-20C3E986F0B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5" name="Kuva 4" descr="Kuva, joka sisältää kohteen taivas, torni&#10;&#10;Tekoälyllä luotu sisältö voi olla virheellistä.">
            <a:extLst>
              <a:ext uri="{FF2B5EF4-FFF2-40B4-BE49-F238E27FC236}">
                <a16:creationId xmlns:a16="http://schemas.microsoft.com/office/drawing/2014/main" id="{38078F1E-BA3E-E854-7C45-F104414B51A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Tree>
    <p:extLst>
      <p:ext uri="{BB962C8B-B14F-4D97-AF65-F5344CB8AC3E}">
        <p14:creationId xmlns:p14="http://schemas.microsoft.com/office/powerpoint/2010/main" val="277186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15DB0-0030-7C56-5050-1FD1DA2CE449}"/>
            </a:ext>
          </a:extLst>
        </p:cNvPr>
        <p:cNvGrpSpPr/>
        <p:nvPr/>
      </p:nvGrpSpPr>
      <p:grpSpPr>
        <a:xfrm>
          <a:off x="0" y="0"/>
          <a:ext cx="0" cy="0"/>
          <a:chOff x="0" y="0"/>
          <a:chExt cx="0" cy="0"/>
        </a:xfrm>
      </p:grpSpPr>
      <p:pic>
        <p:nvPicPr>
          <p:cNvPr id="9" name="Kuva 4" descr="Kuva, joka sisältää kohteen taivas, torni&#10;&#10;Tekoälyllä luotu sisältö voi olla virheellistä.">
            <a:extLst>
              <a:ext uri="{FF2B5EF4-FFF2-40B4-BE49-F238E27FC236}">
                <a16:creationId xmlns:a16="http://schemas.microsoft.com/office/drawing/2014/main" id="{7967126A-710C-3174-F0B1-C38E51B2E2C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2" name="Päivämäärän paikkamerkki 1">
            <a:extLst>
              <a:ext uri="{FF2B5EF4-FFF2-40B4-BE49-F238E27FC236}">
                <a16:creationId xmlns:a16="http://schemas.microsoft.com/office/drawing/2014/main" id="{73F65707-F1E5-EDAE-CDAA-99CCFC5DCC04}"/>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6BD2119D-CC18-0196-4D59-0C131136EACA}"/>
              </a:ext>
            </a:extLst>
          </p:cNvPr>
          <p:cNvSpPr>
            <a:spLocks noGrp="1"/>
          </p:cNvSpPr>
          <p:nvPr>
            <p:ph type="title"/>
          </p:nvPr>
        </p:nvSpPr>
        <p:spPr>
          <a:xfrm>
            <a:off x="1425623" y="636588"/>
            <a:ext cx="8967627" cy="486242"/>
          </a:xfrm>
          <a:ln w="12700">
            <a:noFill/>
          </a:ln>
        </p:spPr>
        <p:txBody>
          <a:bodyPr/>
          <a:lstStyle/>
          <a:p>
            <a:r>
              <a:rPr lang="fi-FI" dirty="0" err="1"/>
              <a:t>Environmental</a:t>
            </a:r>
            <a:r>
              <a:rPr lang="fi-FI" dirty="0"/>
              <a:t> </a:t>
            </a:r>
            <a:r>
              <a:rPr lang="fi-FI" dirty="0" err="1"/>
              <a:t>Monitoring</a:t>
            </a:r>
            <a:r>
              <a:rPr lang="fi-FI" dirty="0"/>
              <a:t> </a:t>
            </a:r>
            <a:r>
              <a:rPr lang="fi-FI" dirty="0" err="1"/>
              <a:t>Programme</a:t>
            </a:r>
            <a:br>
              <a:rPr lang="fi-FI" dirty="0"/>
            </a:br>
            <a:endParaRPr lang="fi-FI" dirty="0"/>
          </a:p>
        </p:txBody>
      </p:sp>
      <p:sp>
        <p:nvSpPr>
          <p:cNvPr id="4" name="Tekstin paikkamerkki 3">
            <a:extLst>
              <a:ext uri="{FF2B5EF4-FFF2-40B4-BE49-F238E27FC236}">
                <a16:creationId xmlns:a16="http://schemas.microsoft.com/office/drawing/2014/main" id="{3909C3F6-277A-349B-C07A-06B60EBCB7F4}"/>
              </a:ext>
            </a:extLst>
          </p:cNvPr>
          <p:cNvSpPr>
            <a:spLocks noGrp="1"/>
          </p:cNvSpPr>
          <p:nvPr>
            <p:ph type="body" sz="quarter" idx="13"/>
          </p:nvPr>
        </p:nvSpPr>
        <p:spPr>
          <a:xfrm>
            <a:off x="488253" y="1504950"/>
            <a:ext cx="3565587" cy="3987546"/>
          </a:xfrm>
          <a:ln w="12700">
            <a:noFill/>
          </a:ln>
        </p:spPr>
        <p:txBody>
          <a:bodyPr/>
          <a:lstStyle/>
          <a:p>
            <a:r>
              <a:rPr lang="en-US" sz="900" dirty="0"/>
              <a:t>Protecting the environment is one of </a:t>
            </a:r>
            <a:r>
              <a:rPr lang="en-US" sz="900" dirty="0" err="1"/>
              <a:t>FinnCobalt’s</a:t>
            </a:r>
            <a:r>
              <a:rPr lang="en-US" sz="900" dirty="0"/>
              <a:t> core values. To support this commitment, we have installed seven groundwater monitoring wells within the </a:t>
            </a:r>
            <a:r>
              <a:rPr lang="en-US" sz="900" dirty="0" err="1"/>
              <a:t>Hautalampi</a:t>
            </a:r>
            <a:r>
              <a:rPr lang="en-US" sz="900" dirty="0"/>
              <a:t> mining concession and its surrounding areas. These monitoring points form a key part of our environmental monitoring </a:t>
            </a:r>
            <a:r>
              <a:rPr lang="en-US" sz="900" dirty="0" err="1"/>
              <a:t>programme</a:t>
            </a:r>
            <a:r>
              <a:rPr lang="en-US" sz="900" dirty="0"/>
              <a:t>, with groundwater samples collected on a regular basis to track baseline conditions and detect potential changes over time.</a:t>
            </a:r>
          </a:p>
          <a:p>
            <a:r>
              <a:rPr lang="en-US" sz="900" dirty="0"/>
              <a:t>The monitoring </a:t>
            </a:r>
            <a:r>
              <a:rPr lang="en-US" sz="900" dirty="0" err="1"/>
              <a:t>programme</a:t>
            </a:r>
            <a:r>
              <a:rPr lang="en-US" sz="900" dirty="0"/>
              <a:t> also includes surface water quality monitoring and water flow measurements. These activities are carried out both within the </a:t>
            </a:r>
            <a:r>
              <a:rPr lang="en-US" sz="900" dirty="0" err="1"/>
              <a:t>Hautalampi</a:t>
            </a:r>
            <a:r>
              <a:rPr lang="en-US" sz="900" dirty="0"/>
              <a:t> concession area and in the </a:t>
            </a:r>
            <a:r>
              <a:rPr lang="en-US" sz="900" dirty="0" err="1"/>
              <a:t>Ruutunjoki</a:t>
            </a:r>
            <a:r>
              <a:rPr lang="en-US" sz="900" dirty="0"/>
              <a:t> River, ensuring coverage of upstream and downstream conditions.</a:t>
            </a:r>
          </a:p>
          <a:p>
            <a:r>
              <a:rPr lang="en-US" sz="900" dirty="0"/>
              <a:t>In addition to water monitoring, </a:t>
            </a:r>
            <a:r>
              <a:rPr lang="en-US" sz="900" dirty="0" err="1"/>
              <a:t>FinnCobalt</a:t>
            </a:r>
            <a:r>
              <a:rPr lang="en-US" sz="900" dirty="0"/>
              <a:t> conducts broader environmental observation and area surveillance activities to support biodiversity protection. These include fauna and habitat observations, monitoring of avian species in the project area, and field-based ecological surveys carried out as part of baseline studies and ongoing assessment work.</a:t>
            </a:r>
          </a:p>
          <a:p>
            <a:r>
              <a:rPr lang="en-US" sz="900" dirty="0"/>
              <a:t>The results of environmental monitoring are published annually on </a:t>
            </a:r>
            <a:r>
              <a:rPr lang="en-US" sz="900" dirty="0" err="1"/>
              <a:t>FinnCobalt’s</a:t>
            </a:r>
            <a:r>
              <a:rPr lang="en-US" sz="900" dirty="0"/>
              <a:t> website. The expanded monitoring network and observation activities have significantly improved the availability and quality of environmental data for the area, strengthening our understanding of local conditions and supporting responsible project planning and long-term environmental stewardship.</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CE85DA86-C3F5-7117-5867-3B6C8AC0A6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pic>
        <p:nvPicPr>
          <p:cNvPr id="6" name="Kuva 5" descr="Kuva, joka sisältää kohteen kartta, teksti, atlas, diagrammi&#10;&#10;Tekoälyllä luotu sisältö voi olla virheellistä.">
            <a:extLst>
              <a:ext uri="{FF2B5EF4-FFF2-40B4-BE49-F238E27FC236}">
                <a16:creationId xmlns:a16="http://schemas.microsoft.com/office/drawing/2014/main" id="{2959C011-F99F-84B4-4728-3AE11EB995B7}"/>
              </a:ext>
            </a:extLst>
          </p:cNvPr>
          <p:cNvPicPr>
            <a:picLocks noChangeAspect="1"/>
          </p:cNvPicPr>
          <p:nvPr/>
        </p:nvPicPr>
        <p:blipFill>
          <a:blip r:embed="rId4">
            <a:extLst>
              <a:ext uri="{28A0092B-C50C-407E-A947-70E740481C1C}">
                <a14:useLocalDpi xmlns:a14="http://schemas.microsoft.com/office/drawing/2010/main" val="0"/>
              </a:ext>
            </a:extLst>
          </a:blip>
          <a:srcRect l="1247" t="1196" r="-51" b="1196"/>
          <a:stretch>
            <a:fillRect/>
          </a:stretch>
        </p:blipFill>
        <p:spPr>
          <a:xfrm>
            <a:off x="4718104" y="1362082"/>
            <a:ext cx="5207640" cy="3938881"/>
          </a:xfrm>
          <a:prstGeom prst="rect">
            <a:avLst/>
          </a:prstGeom>
          <a:effectLst/>
        </p:spPr>
      </p:pic>
    </p:spTree>
    <p:extLst>
      <p:ext uri="{BB962C8B-B14F-4D97-AF65-F5344CB8AC3E}">
        <p14:creationId xmlns:p14="http://schemas.microsoft.com/office/powerpoint/2010/main" val="94785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0D49-41C6-7A4B-8B98-BCC48DCB53B7}"/>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2626B7-C5B4-FED6-B17D-205A6F3AAC6A}"/>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666AFE65-DE5D-5C88-93CD-CAF0AD24956D}"/>
              </a:ext>
            </a:extLst>
          </p:cNvPr>
          <p:cNvSpPr>
            <a:spLocks noGrp="1"/>
          </p:cNvSpPr>
          <p:nvPr>
            <p:ph type="title"/>
          </p:nvPr>
        </p:nvSpPr>
        <p:spPr>
          <a:xfrm>
            <a:off x="1454076" y="564170"/>
            <a:ext cx="10515600" cy="568325"/>
          </a:xfrm>
        </p:spPr>
        <p:txBody>
          <a:bodyPr/>
          <a:lstStyle/>
          <a:p>
            <a:r>
              <a:rPr lang="fi-FI" dirty="0"/>
              <a:t>Exploration</a:t>
            </a:r>
          </a:p>
        </p:txBody>
      </p:sp>
      <p:sp>
        <p:nvSpPr>
          <p:cNvPr id="4" name="Tekstin paikkamerkki 3">
            <a:extLst>
              <a:ext uri="{FF2B5EF4-FFF2-40B4-BE49-F238E27FC236}">
                <a16:creationId xmlns:a16="http://schemas.microsoft.com/office/drawing/2014/main" id="{FF880437-2F33-E63C-9875-0B3B1FB0305B}"/>
              </a:ext>
            </a:extLst>
          </p:cNvPr>
          <p:cNvSpPr>
            <a:spLocks noGrp="1"/>
          </p:cNvSpPr>
          <p:nvPr>
            <p:ph type="body" sz="quarter" idx="13"/>
          </p:nvPr>
        </p:nvSpPr>
        <p:spPr>
          <a:xfrm>
            <a:off x="547744" y="1503181"/>
            <a:ext cx="6483724" cy="3848100"/>
          </a:xfrm>
        </p:spPr>
        <p:txBody>
          <a:bodyPr/>
          <a:lstStyle/>
          <a:p>
            <a:r>
              <a:rPr lang="en-US" sz="900" dirty="0" err="1"/>
              <a:t>FinnCobalt</a:t>
            </a:r>
            <a:r>
              <a:rPr lang="en-US" sz="900" dirty="0"/>
              <a:t> holds three exploration areas located in nearby regions: two in North Karelia and one in the </a:t>
            </a:r>
            <a:r>
              <a:rPr lang="en-US" sz="900" dirty="0" err="1"/>
              <a:t>Savonlinna</a:t>
            </a:r>
            <a:r>
              <a:rPr lang="en-US" sz="900" dirty="0"/>
              <a:t> region. Exploration activities are guided by the principles set out in </a:t>
            </a:r>
            <a:r>
              <a:rPr lang="en-US" sz="900" dirty="0" err="1"/>
              <a:t>FinnCobalt’s</a:t>
            </a:r>
            <a:r>
              <a:rPr lang="en-US" sz="900" dirty="0"/>
              <a:t> Code of Conduct, with respect for the environment, responsible land use, and transparent engagement forming the foundation of all work.</a:t>
            </a:r>
          </a:p>
          <a:p>
            <a:r>
              <a:rPr lang="en-US" sz="900" dirty="0"/>
              <a:t>Although these areas were previously explored and drilled by Outokumpu between the 1960s and 1980s, further exploration potential remains. </a:t>
            </a:r>
            <a:r>
              <a:rPr lang="en-US" sz="900" dirty="0" err="1"/>
              <a:t>FinnCobalt</a:t>
            </a:r>
            <a:r>
              <a:rPr lang="en-US" sz="900" dirty="0"/>
              <a:t> applies modern exploration methods, including participation in research initiatives, to improve geological understanding while aiming to </a:t>
            </a:r>
            <a:r>
              <a:rPr lang="en-US" sz="900" dirty="0" err="1"/>
              <a:t>minimise</a:t>
            </a:r>
            <a:r>
              <a:rPr lang="en-US" sz="900" dirty="0"/>
              <a:t> environmental disturbance and land-use impacts.</a:t>
            </a:r>
          </a:p>
          <a:p>
            <a:r>
              <a:rPr lang="en-US" sz="900" dirty="0"/>
              <a:t>The company’s current exploration focus is the </a:t>
            </a:r>
            <a:r>
              <a:rPr lang="en-US" sz="900" dirty="0" err="1"/>
              <a:t>Saramäki</a:t>
            </a:r>
            <a:r>
              <a:rPr lang="en-US" sz="900" dirty="0"/>
              <a:t> </a:t>
            </a:r>
            <a:r>
              <a:rPr lang="en-US" sz="900" dirty="0" err="1"/>
              <a:t>mineralisation</a:t>
            </a:r>
            <a:r>
              <a:rPr lang="en-US" sz="900" dirty="0"/>
              <a:t> in </a:t>
            </a:r>
            <a:r>
              <a:rPr lang="en-US" sz="900" dirty="0" err="1"/>
              <a:t>Polvijärvi</a:t>
            </a:r>
            <a:r>
              <a:rPr lang="en-US" sz="900" dirty="0"/>
              <a:t>. Preliminary estimates indicate the potential presence of approximately 3–5 million </a:t>
            </a:r>
            <a:r>
              <a:rPr lang="en-US" sz="900" dirty="0" err="1"/>
              <a:t>tonnes</a:t>
            </a:r>
            <a:r>
              <a:rPr lang="en-US" sz="900" dirty="0"/>
              <a:t> of copper- and cobalt-bearing </a:t>
            </a:r>
            <a:r>
              <a:rPr lang="en-US" sz="900" dirty="0" err="1"/>
              <a:t>mineralised</a:t>
            </a:r>
            <a:r>
              <a:rPr lang="en-US" sz="900" dirty="0"/>
              <a:t> rock. The area has been studied in 2025 cooperation with the Geological Survey of Finland (GTK) as part of the </a:t>
            </a:r>
            <a:r>
              <a:rPr lang="en-US" sz="900" dirty="0" err="1"/>
              <a:t>DeepBEAT</a:t>
            </a:r>
            <a:r>
              <a:rPr lang="en-US" sz="900" dirty="0"/>
              <a:t> research project, which aims to improve understanding of deep-seated mineral systems using modern geological and geophysical approaches. Subject to further studies, the </a:t>
            </a:r>
            <a:r>
              <a:rPr lang="en-US" sz="900" dirty="0" err="1"/>
              <a:t>Saramäki</a:t>
            </a:r>
            <a:r>
              <a:rPr lang="en-US" sz="900" dirty="0"/>
              <a:t> </a:t>
            </a:r>
            <a:r>
              <a:rPr lang="en-US" sz="900" dirty="0" err="1"/>
              <a:t>mineralisation</a:t>
            </a:r>
            <a:r>
              <a:rPr lang="en-US" sz="900" dirty="0"/>
              <a:t> may be evaluated as a potential satellite deposit, with </a:t>
            </a:r>
            <a:r>
              <a:rPr lang="en-US" sz="900" dirty="0" err="1"/>
              <a:t>mineralised</a:t>
            </a:r>
            <a:r>
              <a:rPr lang="en-US" sz="900" dirty="0"/>
              <a:t> material processed at the planned </a:t>
            </a:r>
            <a:r>
              <a:rPr lang="en-US" sz="900" dirty="0" err="1"/>
              <a:t>Hautalampi</a:t>
            </a:r>
            <a:r>
              <a:rPr lang="en-US" sz="900" dirty="0"/>
              <a:t> facility.</a:t>
            </a:r>
          </a:p>
          <a:p>
            <a:r>
              <a:rPr lang="en-US" sz="900" dirty="0"/>
              <a:t>Stakeholder engagement is an integral part of exploration activities. During the summer, </a:t>
            </a:r>
            <a:r>
              <a:rPr lang="en-US" sz="900" dirty="0" err="1"/>
              <a:t>FinnCobalt</a:t>
            </a:r>
            <a:r>
              <a:rPr lang="en-US" sz="900" dirty="0"/>
              <a:t>, together with GTK, </a:t>
            </a:r>
            <a:r>
              <a:rPr lang="en-US" sz="900" dirty="0" err="1"/>
              <a:t>organised</a:t>
            </a:r>
            <a:r>
              <a:rPr lang="en-US" sz="900" dirty="0"/>
              <a:t> a public information and discussion event related to the </a:t>
            </a:r>
            <a:r>
              <a:rPr lang="en-US" sz="900" dirty="0" err="1"/>
              <a:t>DeepBEAT</a:t>
            </a:r>
            <a:r>
              <a:rPr lang="en-US" sz="900" dirty="0"/>
              <a:t> project at the </a:t>
            </a:r>
            <a:r>
              <a:rPr lang="en-US" sz="900" b="1" dirty="0" err="1"/>
              <a:t>Polvijärvi</a:t>
            </a:r>
            <a:r>
              <a:rPr lang="en-US" sz="900" b="1" dirty="0"/>
              <a:t> auditorium</a:t>
            </a:r>
            <a:r>
              <a:rPr lang="en-US" sz="900" dirty="0"/>
              <a:t>, providing local residents with information on the research activities and an opportunity to ask questions and raise concerns. At the </a:t>
            </a:r>
            <a:r>
              <a:rPr lang="en-US" sz="900" dirty="0" err="1"/>
              <a:t>Hietajärvi</a:t>
            </a:r>
            <a:r>
              <a:rPr lang="en-US" sz="900" dirty="0"/>
              <a:t> exploration area, no public meeting has yet been held; engagement with landowners is planned for 2026.</a:t>
            </a:r>
          </a:p>
          <a:p>
            <a:r>
              <a:rPr lang="en-US" sz="900" dirty="0"/>
              <a:t>Exploration activity in 2025 was limited. During the year, </a:t>
            </a:r>
            <a:r>
              <a:rPr lang="en-US" sz="900" dirty="0" err="1"/>
              <a:t>FinnCobalt</a:t>
            </a:r>
            <a:r>
              <a:rPr lang="en-US" sz="900" dirty="0"/>
              <a:t> completed a rock sampling </a:t>
            </a:r>
            <a:r>
              <a:rPr lang="en-US" sz="900" dirty="0" err="1"/>
              <a:t>programme</a:t>
            </a:r>
            <a:r>
              <a:rPr lang="en-US" sz="900" dirty="0"/>
              <a:t> across all exploration areas and prepared preliminary </a:t>
            </a:r>
            <a:r>
              <a:rPr lang="en-US" sz="900" dirty="0" err="1"/>
              <a:t>mineralisation</a:t>
            </a:r>
            <a:r>
              <a:rPr lang="en-US" sz="900" dirty="0"/>
              <a:t> models, and future exploration plans to support responsible and well-informed decision-making.</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F6046B0B-2BE8-9F74-42C7-4593143289D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8" name="Kuva 4" descr="Kuva, joka sisältää kohteen taivas, torni&#10;&#10;Tekoälyllä luotu sisältö voi olla virheellistä.">
            <a:extLst>
              <a:ext uri="{FF2B5EF4-FFF2-40B4-BE49-F238E27FC236}">
                <a16:creationId xmlns:a16="http://schemas.microsoft.com/office/drawing/2014/main" id="{E1C7CEE0-0D11-8429-A7AA-0BB1695A6EC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Tree>
    <p:extLst>
      <p:ext uri="{BB962C8B-B14F-4D97-AF65-F5344CB8AC3E}">
        <p14:creationId xmlns:p14="http://schemas.microsoft.com/office/powerpoint/2010/main" val="381588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0C82-320A-D734-25B1-9D98578473A4}"/>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AC820AD-0C70-454C-6422-C045F8FCB785}"/>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30BDA135-F667-4AB4-A9BE-8F257FB074F2}"/>
              </a:ext>
            </a:extLst>
          </p:cNvPr>
          <p:cNvSpPr>
            <a:spLocks noGrp="1"/>
          </p:cNvSpPr>
          <p:nvPr>
            <p:ph type="title"/>
          </p:nvPr>
        </p:nvSpPr>
        <p:spPr>
          <a:xfrm>
            <a:off x="1482314" y="564170"/>
            <a:ext cx="10515600" cy="568325"/>
          </a:xfrm>
        </p:spPr>
        <p:txBody>
          <a:bodyPr/>
          <a:lstStyle/>
          <a:p>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local</a:t>
            </a:r>
            <a:r>
              <a:rPr lang="fi-FI" dirty="0">
                <a:sym typeface="Wingdings" panose="05000000000000000000" pitchFamily="2" charset="2"/>
              </a:rPr>
              <a:t> </a:t>
            </a:r>
            <a:r>
              <a:rPr lang="fi-FI" dirty="0" err="1">
                <a:sym typeface="Wingdings" panose="05000000000000000000" pitchFamily="2" charset="2"/>
              </a:rPr>
              <a:t>communities</a:t>
            </a:r>
            <a:br>
              <a:rPr lang="fi-FI" dirty="0"/>
            </a:br>
            <a:endParaRPr lang="fi-FI" dirty="0"/>
          </a:p>
        </p:txBody>
      </p:sp>
      <p:sp>
        <p:nvSpPr>
          <p:cNvPr id="4" name="Tekstin paikkamerkki 3">
            <a:extLst>
              <a:ext uri="{FF2B5EF4-FFF2-40B4-BE49-F238E27FC236}">
                <a16:creationId xmlns:a16="http://schemas.microsoft.com/office/drawing/2014/main" id="{525A0234-FBDB-01BD-95AF-24F1B072EECA}"/>
              </a:ext>
            </a:extLst>
          </p:cNvPr>
          <p:cNvSpPr>
            <a:spLocks noGrp="1"/>
          </p:cNvSpPr>
          <p:nvPr>
            <p:ph type="body" sz="quarter" idx="13"/>
          </p:nvPr>
        </p:nvSpPr>
        <p:spPr>
          <a:xfrm>
            <a:off x="593864" y="1503181"/>
            <a:ext cx="6573229" cy="3848100"/>
          </a:xfrm>
        </p:spPr>
        <p:txBody>
          <a:bodyPr/>
          <a:lstStyle/>
          <a:p>
            <a:r>
              <a:rPr lang="en-US" sz="900" dirty="0" err="1"/>
              <a:t>FinnCobalt</a:t>
            </a:r>
            <a:r>
              <a:rPr lang="en-US" sz="900" dirty="0"/>
              <a:t> operates through open, respectful, and continuous interaction with local communities, authorities, and other stakeholders. We aim to make a positive and lasting contribution to the well-being of the communities in which we operate by fostering collaboration, transparency, and trust.</a:t>
            </a:r>
          </a:p>
          <a:p>
            <a:r>
              <a:rPr lang="en-US" sz="900" dirty="0"/>
              <a:t>Meaningful dialogue is central to our approach. Through regular engagement, we seek to understand local perspectives, address questions and concerns, and ensure that different viewpoints are taken into account throughout the project lifecycle.</a:t>
            </a:r>
          </a:p>
          <a:p>
            <a:r>
              <a:rPr lang="en-US" sz="900" b="1" dirty="0"/>
              <a:t>Our objectives for local communities</a:t>
            </a:r>
          </a:p>
          <a:p>
            <a:pPr marL="171450" indent="-171450">
              <a:buFont typeface="Arial" panose="020B0604020202020204" pitchFamily="34" charset="0"/>
              <a:buChar char="•"/>
            </a:pPr>
            <a:r>
              <a:rPr lang="en-US" sz="900" dirty="0"/>
              <a:t>To be a trustworthy and accessible partner that listens and responds to stakeholder feedback</a:t>
            </a:r>
          </a:p>
          <a:p>
            <a:pPr marL="171450" indent="-171450">
              <a:buFont typeface="Arial" panose="020B0604020202020204" pitchFamily="34" charset="0"/>
              <a:buChar char="•"/>
            </a:pPr>
            <a:r>
              <a:rPr lang="en-US" sz="900" dirty="0"/>
              <a:t>To support local well-being and safety</a:t>
            </a:r>
          </a:p>
          <a:p>
            <a:pPr marL="171450" indent="-171450">
              <a:buFont typeface="Arial" panose="020B0604020202020204" pitchFamily="34" charset="0"/>
              <a:buChar char="•"/>
            </a:pPr>
            <a:r>
              <a:rPr lang="en-US" sz="900" dirty="0"/>
              <a:t>To contribute to local employment and skills development</a:t>
            </a:r>
          </a:p>
          <a:p>
            <a:pPr marL="171450" indent="-171450">
              <a:buFont typeface="Arial" panose="020B0604020202020204" pitchFamily="34" charset="0"/>
              <a:buChar char="•"/>
            </a:pPr>
            <a:r>
              <a:rPr lang="en-US" sz="900" dirty="0"/>
              <a:t>To promote transparent communication and social acceptance of the project</a:t>
            </a:r>
          </a:p>
          <a:p>
            <a:r>
              <a:rPr lang="en-US" sz="900" dirty="0"/>
              <a:t>One of our key initiatives for open dialogue is the monthly stakeholder &amp; community meeting named as </a:t>
            </a:r>
            <a:r>
              <a:rPr lang="en-US" sz="900" i="1" dirty="0"/>
              <a:t>Coffee &amp; Conversation. The e</a:t>
            </a:r>
            <a:r>
              <a:rPr lang="en-US" sz="900" dirty="0"/>
              <a:t>vents are organized in Outokumpu, providing a low-threshold forum for discussion with local residents. In addition, FinnCobalt maintains an open-door policy at its office in the city center of Outokumpu, allowing community members to engage directly with project representatives.</a:t>
            </a:r>
          </a:p>
          <a:p>
            <a:r>
              <a:rPr lang="en-US" sz="900" dirty="0"/>
              <a:t>Transparency is further supported through digital communication. Our website has been updated to provide accessible information on project development, environmental monitoring, and sustainability activities. We have also strengthened our presence on professional social media platforms, particularly LinkedIn, to share timely updates and support open communication with stakeholders.</a:t>
            </a:r>
          </a:p>
          <a:p>
            <a:r>
              <a:rPr lang="en-US" sz="900" dirty="0"/>
              <a:t>Through these activities, FinnCobalt seeks to build long-term relationships based on mutual respect, responsible governance, and shared understanding, in line with our Sustainability Program.</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12A2A763-A3AA-05E0-DE06-C3D0A0B2CAB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6" name="Kuva 4" descr="Kuva, joka sisältää kohteen taivas, torni&#10;&#10;Tekoälyllä luotu sisältö voi olla virheellistä.">
            <a:extLst>
              <a:ext uri="{FF2B5EF4-FFF2-40B4-BE49-F238E27FC236}">
                <a16:creationId xmlns:a16="http://schemas.microsoft.com/office/drawing/2014/main" id="{B337A31C-F90E-8B2E-15BA-BB226873922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Tree>
    <p:extLst>
      <p:ext uri="{BB962C8B-B14F-4D97-AF65-F5344CB8AC3E}">
        <p14:creationId xmlns:p14="http://schemas.microsoft.com/office/powerpoint/2010/main" val="317926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19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2">
            <a:extLst>
              <a:ext uri="{FF2B5EF4-FFF2-40B4-BE49-F238E27FC236}">
                <a16:creationId xmlns:a16="http://schemas.microsoft.com/office/drawing/2014/main" id="{534546B6-05F7-3E6D-1755-78381C698C7C}"/>
              </a:ext>
            </a:extLst>
          </p:cNvPr>
          <p:cNvSpPr txBox="1"/>
          <p:nvPr/>
        </p:nvSpPr>
        <p:spPr>
          <a:xfrm>
            <a:off x="8382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04A9EF-D276-434D-9B1A-9249353A4261}" type="datetime1">
              <a:rPr lang="fi-FI" sz="1200" b="0" i="0" u="none" strike="noStrike" kern="1200" cap="none" spc="0" baseline="0">
                <a:solidFill>
                  <a:srgbClr val="898989"/>
                </a:solidFill>
                <a:uFillTx/>
                <a:latin typeface="Calibri"/>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4.2.2026</a:t>
            </a:fld>
            <a:endParaRPr lang="fi-FI" sz="1200" b="0" i="0" u="none" strike="noStrike" kern="1200" cap="none" spc="0" baseline="0" dirty="0">
              <a:solidFill>
                <a:srgbClr val="898989"/>
              </a:solidFill>
              <a:uFillTx/>
              <a:latin typeface="Calibri"/>
            </a:endParaRPr>
          </a:p>
        </p:txBody>
      </p:sp>
      <p:sp>
        <p:nvSpPr>
          <p:cNvPr id="6" name="Dian numeron paikkamerkki 6">
            <a:extLst>
              <a:ext uri="{FF2B5EF4-FFF2-40B4-BE49-F238E27FC236}">
                <a16:creationId xmlns:a16="http://schemas.microsoft.com/office/drawing/2014/main" id="{FBFD0D9B-63AB-AFBB-F8D0-55F9C928E0D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7AEFA6-8A13-4D1C-8006-C8730BF67D58}" type="slidenum">
              <a:rPr lang="fi-FI" sz="1200" b="0" i="0" u="none" strike="noStrike" kern="1200" cap="none" spc="0" baseline="0">
                <a:solidFill>
                  <a:srgbClr val="898989"/>
                </a:solidFill>
                <a:uFillTx/>
                <a:latin typeface="Calibri"/>
              </a:rPr>
              <a:t>2</a:t>
            </a:fld>
            <a:endParaRPr lang="fi-FI" sz="1200" b="0" i="0" u="none" strike="noStrike" kern="1200" cap="none" spc="0" baseline="0" dirty="0">
              <a:solidFill>
                <a:srgbClr val="898989"/>
              </a:solidFill>
              <a:uFillTx/>
              <a:latin typeface="Calibri"/>
            </a:endParaRPr>
          </a:p>
        </p:txBody>
      </p:sp>
      <p:pic>
        <p:nvPicPr>
          <p:cNvPr id="2" name="Picture 1" descr="A foggy landscape with a tall tower&#10;&#10;Description automatically generated">
            <a:extLst>
              <a:ext uri="{FF2B5EF4-FFF2-40B4-BE49-F238E27FC236}">
                <a16:creationId xmlns:a16="http://schemas.microsoft.com/office/drawing/2014/main" id="{0E82C7C2-7DEE-2675-D758-4EA00F99F9A1}"/>
              </a:ext>
            </a:extLst>
          </p:cNvPr>
          <p:cNvPicPr>
            <a:picLocks noChangeAspect="1"/>
          </p:cNvPicPr>
          <p:nvPr/>
        </p:nvPicPr>
        <p:blipFill>
          <a:blip r:embed="rId3"/>
          <a:stretch>
            <a:fillRect/>
          </a:stretch>
        </p:blipFill>
        <p:spPr>
          <a:xfrm>
            <a:off x="-11546" y="577"/>
            <a:ext cx="12203546" cy="6101773"/>
          </a:xfrm>
          <a:prstGeom prst="rect">
            <a:avLst/>
          </a:prstGeom>
          <a:effectLst>
            <a:reflection endPos="0" dist="50800" dir="5400000" sy="-100000" algn="bl" rotWithShape="0"/>
          </a:effectLst>
        </p:spPr>
      </p:pic>
      <p:sp>
        <p:nvSpPr>
          <p:cNvPr id="4" name="Otsikko 4">
            <a:extLst>
              <a:ext uri="{FF2B5EF4-FFF2-40B4-BE49-F238E27FC236}">
                <a16:creationId xmlns:a16="http://schemas.microsoft.com/office/drawing/2014/main" id="{26B24452-6BFB-C3C3-210B-39121049FDA2}"/>
              </a:ext>
            </a:extLst>
          </p:cNvPr>
          <p:cNvSpPr txBox="1">
            <a:spLocks/>
          </p:cNvSpPr>
          <p:nvPr/>
        </p:nvSpPr>
        <p:spPr>
          <a:xfrm>
            <a:off x="1689693" y="3571090"/>
            <a:ext cx="5273623" cy="4998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0" spc="150" baseline="0">
                <a:solidFill>
                  <a:schemeClr val="bg1"/>
                </a:solidFill>
                <a:latin typeface="Impact" panose="020B0806030902050204" pitchFamily="34" charset="0"/>
                <a:ea typeface="+mj-ea"/>
                <a:cs typeface="+mj-cs"/>
              </a:defRPr>
            </a:lvl1pPr>
          </a:lstStyle>
          <a:p>
            <a:endParaRPr lang="fi-FI" sz="2000" b="1" dirty="0">
              <a:latin typeface="+mn-lt"/>
            </a:endParaRPr>
          </a:p>
        </p:txBody>
      </p:sp>
      <p:sp>
        <p:nvSpPr>
          <p:cNvPr id="9" name="Otsikko 4">
            <a:extLst>
              <a:ext uri="{FF2B5EF4-FFF2-40B4-BE49-F238E27FC236}">
                <a16:creationId xmlns:a16="http://schemas.microsoft.com/office/drawing/2014/main" id="{DDABE4A5-C4A3-8325-2EEA-27420D9C1AF2}"/>
              </a:ext>
            </a:extLst>
          </p:cNvPr>
          <p:cNvSpPr txBox="1">
            <a:spLocks/>
          </p:cNvSpPr>
          <p:nvPr/>
        </p:nvSpPr>
        <p:spPr>
          <a:xfrm>
            <a:off x="1689693" y="3424070"/>
            <a:ext cx="8812613" cy="50095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0" spc="150" baseline="0">
                <a:solidFill>
                  <a:schemeClr val="tx1"/>
                </a:solidFill>
                <a:latin typeface="Impact" panose="020B0806030902050204" pitchFamily="34" charset="0"/>
                <a:ea typeface="+mj-ea"/>
                <a:cs typeface="+mj-cs"/>
              </a:defRPr>
            </a:lvl1pPr>
          </a:lstStyle>
          <a:p>
            <a:pPr>
              <a:lnSpc>
                <a:spcPct val="170000"/>
              </a:lnSpc>
            </a:pPr>
            <a:r>
              <a:rPr lang="en-US" sz="6400" b="1" dirty="0" err="1">
                <a:solidFill>
                  <a:schemeClr val="bg1"/>
                </a:solidFill>
                <a:latin typeface="Verdana" panose="020B0604030504040204" pitchFamily="34" charset="0"/>
                <a:ea typeface="Verdana" panose="020B0604030504040204" pitchFamily="34" charset="0"/>
              </a:rPr>
              <a:t>Hautalampi</a:t>
            </a:r>
            <a:r>
              <a:rPr lang="en-US" sz="6400" b="1" dirty="0">
                <a:solidFill>
                  <a:schemeClr val="bg1"/>
                </a:solidFill>
                <a:latin typeface="Verdana" panose="020B0604030504040204" pitchFamily="34" charset="0"/>
                <a:ea typeface="Verdana" panose="020B0604030504040204" pitchFamily="34" charset="0"/>
              </a:rPr>
              <a:t> Cu-Ni-Co-mine Project, </a:t>
            </a:r>
          </a:p>
          <a:p>
            <a:pPr>
              <a:lnSpc>
                <a:spcPct val="170000"/>
              </a:lnSpc>
            </a:pPr>
            <a:r>
              <a:rPr lang="en-US" sz="6400" b="1" dirty="0">
                <a:solidFill>
                  <a:schemeClr val="bg1"/>
                </a:solidFill>
                <a:latin typeface="Verdana" panose="020B0604030504040204" pitchFamily="34" charset="0"/>
                <a:ea typeface="Verdana" panose="020B0604030504040204" pitchFamily="34" charset="0"/>
              </a:rPr>
              <a:t>ESG REPORT 2025</a:t>
            </a:r>
          </a:p>
          <a:p>
            <a:endParaRPr lang="fi-FI" sz="2200" b="1" dirty="0">
              <a:solidFill>
                <a:schemeClr val="bg1"/>
              </a:solidFill>
              <a:latin typeface="Verdana" panose="020B0604030504040204" pitchFamily="34" charset="0"/>
              <a:ea typeface="Verdana" panose="020B0604030504040204" pitchFamily="34" charset="0"/>
            </a:endParaRPr>
          </a:p>
        </p:txBody>
      </p:sp>
      <p:cxnSp>
        <p:nvCxnSpPr>
          <p:cNvPr id="10" name="Suora yhdysviiva 13">
            <a:extLst>
              <a:ext uri="{FF2B5EF4-FFF2-40B4-BE49-F238E27FC236}">
                <a16:creationId xmlns:a16="http://schemas.microsoft.com/office/drawing/2014/main" id="{DD5F929E-FDC3-9E58-496A-016A83B55F9A}"/>
              </a:ext>
            </a:extLst>
          </p:cNvPr>
          <p:cNvCxnSpPr/>
          <p:nvPr/>
        </p:nvCxnSpPr>
        <p:spPr>
          <a:xfrm>
            <a:off x="1371600" y="2754012"/>
            <a:ext cx="0" cy="157941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3">
            <a:extLst>
              <a:ext uri="{FF2B5EF4-FFF2-40B4-BE49-F238E27FC236}">
                <a16:creationId xmlns:a16="http://schemas.microsoft.com/office/drawing/2014/main" id="{94B3E865-EF8E-1F26-6549-5B2E5C304321}"/>
              </a:ext>
            </a:extLst>
          </p:cNvPr>
          <p:cNvSpPr txBox="1">
            <a:spLocks/>
          </p:cNvSpPr>
          <p:nvPr/>
        </p:nvSpPr>
        <p:spPr>
          <a:xfrm>
            <a:off x="1689693" y="4042180"/>
            <a:ext cx="27432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dirty="0">
                <a:latin typeface="Verdana" panose="020B0604030504040204" pitchFamily="34" charset="0"/>
                <a:ea typeface="Verdana" panose="020B0604030504040204" pitchFamily="34" charset="0"/>
              </a:rPr>
              <a:t>2.2.2026</a:t>
            </a:r>
          </a:p>
        </p:txBody>
      </p:sp>
      <p:sp>
        <p:nvSpPr>
          <p:cNvPr id="12" name="Rectangle 11">
            <a:extLst>
              <a:ext uri="{FF2B5EF4-FFF2-40B4-BE49-F238E27FC236}">
                <a16:creationId xmlns:a16="http://schemas.microsoft.com/office/drawing/2014/main" id="{FCB5378B-49BC-DAB9-8038-87D50497643C}"/>
              </a:ext>
            </a:extLst>
          </p:cNvPr>
          <p:cNvSpPr/>
          <p:nvPr/>
        </p:nvSpPr>
        <p:spPr>
          <a:xfrm>
            <a:off x="0" y="6191794"/>
            <a:ext cx="12192000" cy="66620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xtBox 2">
            <a:extLst>
              <a:ext uri="{FF2B5EF4-FFF2-40B4-BE49-F238E27FC236}">
                <a16:creationId xmlns:a16="http://schemas.microsoft.com/office/drawing/2014/main" id="{60CD6701-B7B3-2FFA-1F48-226F9464CC7B}"/>
              </a:ext>
            </a:extLst>
          </p:cNvPr>
          <p:cNvSpPr txBox="1"/>
          <p:nvPr/>
        </p:nvSpPr>
        <p:spPr>
          <a:xfrm>
            <a:off x="8627749" y="2979773"/>
            <a:ext cx="2657474" cy="307777"/>
          </a:xfrm>
          <a:prstGeom prst="rect">
            <a:avLst/>
          </a:prstGeom>
          <a:noFill/>
        </p:spPr>
        <p:txBody>
          <a:bodyPr wrap="square" rtlCol="0">
            <a:spAutoFit/>
          </a:bodyPr>
          <a:lstStyle/>
          <a:p>
            <a:r>
              <a:rPr lang="en-US" sz="1400" i="1" dirty="0">
                <a:solidFill>
                  <a:schemeClr val="bg1"/>
                </a:solidFill>
              </a:rPr>
              <a:t>A </a:t>
            </a:r>
            <a:r>
              <a:rPr lang="en-US" sz="1400" i="1" dirty="0" err="1">
                <a:solidFill>
                  <a:schemeClr val="bg1"/>
                </a:solidFill>
              </a:rPr>
              <a:t>Eurobattery</a:t>
            </a:r>
            <a:r>
              <a:rPr lang="en-US" sz="1400" i="1" dirty="0">
                <a:solidFill>
                  <a:schemeClr val="bg1"/>
                </a:solidFill>
              </a:rPr>
              <a:t> Minerals Company</a:t>
            </a:r>
            <a:endParaRPr lang="en-FI" sz="1400" i="1" dirty="0">
              <a:solidFill>
                <a:schemeClr val="bg1"/>
              </a:solidFill>
            </a:endParaRPr>
          </a:p>
        </p:txBody>
      </p:sp>
    </p:spTree>
    <p:extLst>
      <p:ext uri="{BB962C8B-B14F-4D97-AF65-F5344CB8AC3E}">
        <p14:creationId xmlns:p14="http://schemas.microsoft.com/office/powerpoint/2010/main" val="339015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55AF-2899-E77B-972A-844ACF94C55C}"/>
            </a:ext>
          </a:extLst>
        </p:cNvPr>
        <p:cNvGrpSpPr/>
        <p:nvPr/>
      </p:nvGrpSpPr>
      <p:grpSpPr>
        <a:xfrm>
          <a:off x="0" y="0"/>
          <a:ext cx="0" cy="0"/>
          <a:chOff x="0" y="0"/>
          <a:chExt cx="0" cy="0"/>
        </a:xfrm>
      </p:grpSpPr>
      <p:pic>
        <p:nvPicPr>
          <p:cNvPr id="8" name="Kuva 7" descr="Kuva, joka sisältää kohteen taivas, torni&#10;&#10;Tekoälyllä luotu sisältö voi olla virheellistä.">
            <a:extLst>
              <a:ext uri="{FF2B5EF4-FFF2-40B4-BE49-F238E27FC236}">
                <a16:creationId xmlns:a16="http://schemas.microsoft.com/office/drawing/2014/main" id="{7033DAC7-28D1-908C-F581-B52B5AA7AE5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2" name="Päivämäärän paikkamerkki 1">
            <a:extLst>
              <a:ext uri="{FF2B5EF4-FFF2-40B4-BE49-F238E27FC236}">
                <a16:creationId xmlns:a16="http://schemas.microsoft.com/office/drawing/2014/main" id="{0CAB1384-FAC2-D5E0-8755-C475DFFB98B2}"/>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2A5E8610-F9A4-9E4B-9FF8-B828ADA2CE6E}"/>
              </a:ext>
            </a:extLst>
          </p:cNvPr>
          <p:cNvSpPr>
            <a:spLocks noGrp="1"/>
          </p:cNvSpPr>
          <p:nvPr>
            <p:ph type="title"/>
          </p:nvPr>
        </p:nvSpPr>
        <p:spPr>
          <a:xfrm>
            <a:off x="1480408" y="514138"/>
            <a:ext cx="6348506" cy="484703"/>
          </a:xfrm>
          <a:ln w="12700">
            <a:noFill/>
          </a:ln>
        </p:spPr>
        <p:txBody>
          <a:bodyPr/>
          <a:lstStyle/>
          <a:p>
            <a:r>
              <a:rPr lang="fi-FI" dirty="0" err="1"/>
              <a:t>Sustainability</a:t>
            </a:r>
            <a:r>
              <a:rPr lang="fi-FI" dirty="0"/>
              <a:t> at </a:t>
            </a:r>
            <a:r>
              <a:rPr lang="fi-FI" dirty="0" err="1"/>
              <a:t>Finncobalt</a:t>
            </a:r>
            <a:r>
              <a:rPr lang="fi-FI" dirty="0"/>
              <a:t> Oy</a:t>
            </a:r>
            <a:br>
              <a:rPr lang="fi-FI" dirty="0"/>
            </a:br>
            <a:endParaRPr lang="fi-FI" dirty="0"/>
          </a:p>
        </p:txBody>
      </p:sp>
      <p:sp>
        <p:nvSpPr>
          <p:cNvPr id="4" name="Tekstin paikkamerkki 3">
            <a:extLst>
              <a:ext uri="{FF2B5EF4-FFF2-40B4-BE49-F238E27FC236}">
                <a16:creationId xmlns:a16="http://schemas.microsoft.com/office/drawing/2014/main" id="{864C98FF-1254-BE25-2763-CD8B378C251D}"/>
              </a:ext>
            </a:extLst>
          </p:cNvPr>
          <p:cNvSpPr>
            <a:spLocks noGrp="1"/>
          </p:cNvSpPr>
          <p:nvPr>
            <p:ph type="body" sz="quarter" idx="13"/>
          </p:nvPr>
        </p:nvSpPr>
        <p:spPr>
          <a:xfrm>
            <a:off x="531342" y="1512979"/>
            <a:ext cx="6486678" cy="4397838"/>
          </a:xfrm>
        </p:spPr>
        <p:txBody>
          <a:bodyPr/>
          <a:lstStyle/>
          <a:p>
            <a:r>
              <a:rPr lang="en-US" sz="900" dirty="0"/>
              <a:t>As a forward-looking mining company, FinnCobalt takes full responsibility for the environmental, social, and governance impacts of its operations. We are committed to ethical conduct, respect for biodiversity, fair treatment of all people, and fulfilling our commitments. Our goal is to be a trustworthy employer and operator, delivering sustainability actions that we can look back on with pride for years to come.</a:t>
            </a:r>
          </a:p>
          <a:p>
            <a:pPr marL="171450" indent="-171450">
              <a:buFont typeface="Arial" panose="020B0604020202020204" pitchFamily="34" charset="0"/>
              <a:buChar char="•"/>
            </a:pPr>
            <a:r>
              <a:rPr lang="en-US" sz="900" dirty="0"/>
              <a:t>FinnCobalt’s sustainability framework guides both short- and long-term development. Key focus areas include employee well-being and safety, environmental protection, emissions &amp; waste reduction, efficient water use, biodiversity-conscious restoration, and embedding sustainability into all aspects of our business and strategic planning. The 2025 Sustainability Report is our first report of this kind. It includes updated information on our sustainability program, reflecting the most relevant topics identified through our analysis. Throughout 2026, we will continue implementing and refining action plans to meet both immediate and long-term planned objectives, with priorities including CO2 emissions, water management, biodiversity, employee welfare, community engagement, and strong governance practices.</a:t>
            </a:r>
          </a:p>
          <a:p>
            <a:r>
              <a:rPr lang="en-US" sz="900" dirty="0"/>
              <a:t>Ethical and responsible practices guide everything we do. Our Code of Conduct defines the principles that all employees should follow in interactions with colleagues, stakeholders, communities, and the environment. Operations are guided by company policies and guidelines, approved by management and applied consistently across the organization. Partners and suppliers are expected to adhere to ethical standards aligned with our Code of Conduct.</a:t>
            </a:r>
          </a:p>
          <a:p>
            <a:r>
              <a:rPr lang="en-US" sz="900" dirty="0"/>
              <a:t>We foster a culture of collaboration and shared values in daily operations, creating value for our customers and Finnish society. FinnCobalt strives to be an attractive and responsible employer, supporting the well-being, equality, and professional development of our employees while ensuring that sustainability is embedded into all our activities.</a:t>
            </a:r>
          </a:p>
          <a:p>
            <a:r>
              <a:rPr lang="en-US" sz="900" b="1" dirty="0"/>
              <a:t>Our Sustainability Vision</a:t>
            </a:r>
            <a:br>
              <a:rPr lang="en-US" sz="900" dirty="0"/>
            </a:br>
            <a:r>
              <a:rPr lang="en-US" sz="900" dirty="0"/>
              <a:t>FinnCobalt aims to lead in defining and achieving sustainability goals. We seek to be a profitable and responsible investment for our owners and a desirable employer for our workforce. As the demand for responsibly produced metals grows, we continuously enhance our operations to ensure sustainable mining practices remain at the core of our business and strategy.</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AB959162-EB65-B246-A8EA-D6C78D4E551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Tree>
    <p:extLst>
      <p:ext uri="{BB962C8B-B14F-4D97-AF65-F5344CB8AC3E}">
        <p14:creationId xmlns:p14="http://schemas.microsoft.com/office/powerpoint/2010/main" val="16919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022D-901A-AC4B-8C01-95E6B5F5C15C}"/>
            </a:ext>
          </a:extLst>
        </p:cNvPr>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2B13EA-4034-CE44-A168-9983205B48D1}"/>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9B90B485-5C09-86E2-A121-E00AB2496C78}"/>
              </a:ext>
            </a:extLst>
          </p:cNvPr>
          <p:cNvSpPr>
            <a:spLocks noGrp="1"/>
          </p:cNvSpPr>
          <p:nvPr>
            <p:ph type="title"/>
          </p:nvPr>
        </p:nvSpPr>
        <p:spPr>
          <a:xfrm>
            <a:off x="1485660" y="519691"/>
            <a:ext cx="5157045" cy="568325"/>
          </a:xfrm>
        </p:spPr>
        <p:txBody>
          <a:bodyPr/>
          <a:lstStyle/>
          <a:p>
            <a:r>
              <a:rPr lang="fi-FI" dirty="0" err="1"/>
              <a:t>Our</a:t>
            </a:r>
            <a:r>
              <a:rPr lang="fi-FI" dirty="0"/>
              <a:t> </a:t>
            </a:r>
            <a:r>
              <a:rPr lang="fi-FI" dirty="0" err="1"/>
              <a:t>Values</a:t>
            </a:r>
            <a:r>
              <a:rPr lang="fi-FI" dirty="0"/>
              <a:t> and Culture</a:t>
            </a:r>
            <a:br>
              <a:rPr lang="fi-FI" dirty="0"/>
            </a:br>
            <a:endParaRPr lang="fi-FI" dirty="0"/>
          </a:p>
        </p:txBody>
      </p:sp>
      <p:sp>
        <p:nvSpPr>
          <p:cNvPr id="4" name="Tekstin paikkamerkki 3">
            <a:extLst>
              <a:ext uri="{FF2B5EF4-FFF2-40B4-BE49-F238E27FC236}">
                <a16:creationId xmlns:a16="http://schemas.microsoft.com/office/drawing/2014/main" id="{2E6210C5-90F4-7085-B3EA-62A7603D17F5}"/>
              </a:ext>
            </a:extLst>
          </p:cNvPr>
          <p:cNvSpPr>
            <a:spLocks noGrp="1"/>
          </p:cNvSpPr>
          <p:nvPr>
            <p:ph type="body" sz="quarter" idx="13"/>
          </p:nvPr>
        </p:nvSpPr>
        <p:spPr>
          <a:xfrm>
            <a:off x="500450" y="1445740"/>
            <a:ext cx="5900350" cy="4466967"/>
          </a:xfrm>
        </p:spPr>
        <p:txBody>
          <a:bodyPr/>
          <a:lstStyle/>
          <a:p>
            <a:pPr marL="171450" indent="-171450">
              <a:buFont typeface="Arial" panose="020B0604020202020204" pitchFamily="34" charset="0"/>
              <a:buChar char="•"/>
            </a:pPr>
            <a:r>
              <a:rPr lang="en-US" sz="1000" b="1" dirty="0"/>
              <a:t>Health &amp; Safety at the workplace</a:t>
            </a:r>
          </a:p>
          <a:p>
            <a:r>
              <a:rPr lang="en-US" sz="900" dirty="0"/>
              <a:t>At FinnCobalt, the safety and well-being of our employees, contractors, and surrounding communities are the key values of our operations. We implement safety protocols, provide continuous training, and maintain a proactive safety culture to prevent accidents and protect everyone on site. The company's philosophy is that all injuries can and must be prevented, aiming for a world-class safety culture.</a:t>
            </a:r>
          </a:p>
          <a:p>
            <a:pPr marL="171450" indent="-171450">
              <a:buFont typeface="Arial" panose="020B0604020202020204" pitchFamily="34" charset="0"/>
              <a:buChar char="•"/>
            </a:pPr>
            <a:r>
              <a:rPr lang="en-US" sz="900" b="1" dirty="0"/>
              <a:t>Diversity</a:t>
            </a:r>
          </a:p>
          <a:p>
            <a:r>
              <a:rPr lang="en-US" sz="900" dirty="0"/>
              <a:t>We are committed to fostering a diverse and inclusive workplace where all individuals are respected, valued, and given equal opportunities to grow. Collaboration, open communication, and mutual respect form the foundation of our corporate culture, ensuring that every team member can contribute to our shared goals.</a:t>
            </a:r>
          </a:p>
          <a:p>
            <a:pPr marL="171450" indent="-171450">
              <a:buFont typeface="Arial" panose="020B0604020202020204" pitchFamily="34" charset="0"/>
              <a:buChar char="•"/>
            </a:pPr>
            <a:r>
              <a:rPr lang="en-US" sz="1000" b="1" dirty="0"/>
              <a:t>Environment</a:t>
            </a:r>
          </a:p>
          <a:p>
            <a:r>
              <a:rPr lang="en-US" sz="900" dirty="0"/>
              <a:t>Environmental stewardship is a core principle of our planned mining activities. Mining can, and must, be done responsibly. We actively manage our environmental footprint, implement efficient resource use, and minimize emissions and waste. Sustainable practices are integrated into every stage of our projects, from planning and exploration to production and closure, reflecting our responsibility to current and future generations.</a:t>
            </a:r>
          </a:p>
          <a:p>
            <a:r>
              <a:rPr lang="en-US" sz="900" dirty="0"/>
              <a:t>FinnCobalt continuously monitors its performance across health, safety, diversity, workplace, and environmental metrics, setting ambitious targets and taking concrete actions to meet them. By combining strong governance with social and environmental responsibility, we aim to create lasting value for our stakeholders and the communities in which we operate.</a:t>
            </a:r>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840B45ED-C77F-9443-78E7-0D10DB62752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928" b="22928"/>
          <a:stretch>
            <a:fillRect/>
          </a:stretch>
        </p:blipFill>
        <p:spPr/>
      </p:pic>
      <p:pic>
        <p:nvPicPr>
          <p:cNvPr id="5" name="Kuva 4" descr="Kuva, joka sisältää kohteen taivas, torni&#10;&#10;Tekoälyllä luotu sisältö voi olla virheellistä.">
            <a:extLst>
              <a:ext uri="{FF2B5EF4-FFF2-40B4-BE49-F238E27FC236}">
                <a16:creationId xmlns:a16="http://schemas.microsoft.com/office/drawing/2014/main" id="{13FA8C11-61F9-00F0-2559-6C07EEF7425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Tree>
    <p:extLst>
      <p:ext uri="{BB962C8B-B14F-4D97-AF65-F5344CB8AC3E}">
        <p14:creationId xmlns:p14="http://schemas.microsoft.com/office/powerpoint/2010/main" val="88219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FDB4-215B-8CB3-9EDB-83D1981B815B}"/>
            </a:ext>
          </a:extLst>
        </p:cNvPr>
        <p:cNvGrpSpPr/>
        <p:nvPr/>
      </p:nvGrpSpPr>
      <p:grpSpPr>
        <a:xfrm>
          <a:off x="0" y="0"/>
          <a:ext cx="0" cy="0"/>
          <a:chOff x="0" y="0"/>
          <a:chExt cx="0" cy="0"/>
        </a:xfrm>
      </p:grpSpPr>
      <p:pic>
        <p:nvPicPr>
          <p:cNvPr id="5" name="Kuva 4" descr="Kuva, joka sisältää kohteen taivas, torni&#10;&#10;Tekoälyllä luotu sisältö voi olla virheellistä.">
            <a:extLst>
              <a:ext uri="{FF2B5EF4-FFF2-40B4-BE49-F238E27FC236}">
                <a16:creationId xmlns:a16="http://schemas.microsoft.com/office/drawing/2014/main" id="{BF45B474-4652-6A06-B57D-3FC51848FF5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2" name="Päivämäärän paikkamerkki 1">
            <a:extLst>
              <a:ext uri="{FF2B5EF4-FFF2-40B4-BE49-F238E27FC236}">
                <a16:creationId xmlns:a16="http://schemas.microsoft.com/office/drawing/2014/main" id="{E6B1EE79-4795-1C84-B6D4-FA622703E53D}"/>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0F6EFDAB-767E-A181-84FA-174F8816DE67}"/>
              </a:ext>
            </a:extLst>
          </p:cNvPr>
          <p:cNvSpPr>
            <a:spLocks noGrp="1"/>
          </p:cNvSpPr>
          <p:nvPr>
            <p:ph type="title"/>
          </p:nvPr>
        </p:nvSpPr>
        <p:spPr>
          <a:xfrm>
            <a:off x="1462216" y="550172"/>
            <a:ext cx="7613822" cy="446197"/>
          </a:xfrm>
        </p:spPr>
        <p:txBody>
          <a:bodyPr/>
          <a:lstStyle/>
          <a:p>
            <a:r>
              <a:rPr lang="fi-FI" dirty="0"/>
              <a:t>FinnCobalt´s </a:t>
            </a:r>
            <a:r>
              <a:rPr lang="fi-FI" dirty="0" err="1"/>
              <a:t>Sustainability</a:t>
            </a:r>
            <a:r>
              <a:rPr lang="fi-FI" dirty="0"/>
              <a:t> Program</a:t>
            </a:r>
            <a:br>
              <a:rPr lang="fi-FI" dirty="0"/>
            </a:br>
            <a:endParaRPr lang="fi-FI" dirty="0"/>
          </a:p>
        </p:txBody>
      </p:sp>
      <p:sp>
        <p:nvSpPr>
          <p:cNvPr id="4" name="Tekstin paikkamerkki 3">
            <a:extLst>
              <a:ext uri="{FF2B5EF4-FFF2-40B4-BE49-F238E27FC236}">
                <a16:creationId xmlns:a16="http://schemas.microsoft.com/office/drawing/2014/main" id="{D76DDC4D-355D-FCCD-DBE3-A6D7DAF5E2FF}"/>
              </a:ext>
            </a:extLst>
          </p:cNvPr>
          <p:cNvSpPr>
            <a:spLocks noGrp="1"/>
          </p:cNvSpPr>
          <p:nvPr>
            <p:ph type="body" sz="quarter" idx="13"/>
          </p:nvPr>
        </p:nvSpPr>
        <p:spPr>
          <a:xfrm>
            <a:off x="529282" y="1493816"/>
            <a:ext cx="7008340" cy="4417002"/>
          </a:xfrm>
        </p:spPr>
        <p:txBody>
          <a:bodyPr/>
          <a:lstStyle/>
          <a:p>
            <a:r>
              <a:rPr lang="en-GB" sz="900" dirty="0"/>
              <a:t>FinnCobalt’s Sustainability Program guides how we develop the Hautalampi battery mineral project and how we operate as a responsible mining company in Finland. It translates our principles into concrete priorities, commitments and actions. We see ESG as a commitment to environmental protection, meaningful engagement with communities to build social acceptance, and responsible governance supported by robust Health &amp; Safety standards. The program is therefore built on three pillars — environment, community, and people — and is fully aligned with the Towards Sustainable Mining (TSM) framework and the UN Sustainable Development Goals most relevant to our operations.</a:t>
            </a:r>
            <a:endParaRPr lang="fi-FI" sz="900" dirty="0"/>
          </a:p>
          <a:p>
            <a:r>
              <a:rPr lang="en-GB" sz="900" dirty="0"/>
              <a:t> </a:t>
            </a:r>
            <a:endParaRPr lang="fi-FI" sz="900" dirty="0"/>
          </a:p>
          <a:p>
            <a:pPr marL="228600" indent="-228600">
              <a:buFont typeface="+mj-lt"/>
              <a:buAutoNum type="arabicPeriod"/>
            </a:pPr>
            <a:r>
              <a:rPr lang="en-GB" sz="1000" b="1" dirty="0"/>
              <a:t>Environment: Minimising Impact &amp; Protecting Nature</a:t>
            </a:r>
            <a:endParaRPr lang="fi-FI" sz="900" dirty="0"/>
          </a:p>
          <a:p>
            <a:r>
              <a:rPr lang="en-GB" sz="900" dirty="0"/>
              <a:t>We commit to responsible environmental management throughout the entire life cycle of the Hautalampi project — from exploration to mine closure and restoration.</a:t>
            </a:r>
            <a:endParaRPr lang="fi-FI" sz="900" dirty="0"/>
          </a:p>
          <a:p>
            <a:r>
              <a:rPr lang="es-ES" sz="900" dirty="0"/>
              <a:t>Our focus areas include:</a:t>
            </a:r>
            <a:endParaRPr lang="fi-FI" sz="900" dirty="0"/>
          </a:p>
          <a:p>
            <a:pPr marL="171450" lvl="0" indent="-171450">
              <a:buFont typeface="Arial" panose="020B0604020202020204" pitchFamily="34" charset="0"/>
              <a:buChar char="•"/>
            </a:pPr>
            <a:r>
              <a:rPr lang="en-GB" sz="900" dirty="0"/>
              <a:t>Biodiversity protection through nature and wildlife surveys.</a:t>
            </a:r>
            <a:endParaRPr lang="fi-FI" sz="900" dirty="0"/>
          </a:p>
          <a:p>
            <a:pPr marL="171450" lvl="0" indent="-171450">
              <a:buFont typeface="Arial" panose="020B0604020202020204" pitchFamily="34" charset="0"/>
              <a:buChar char="•"/>
            </a:pPr>
            <a:r>
              <a:rPr lang="en-GB" sz="900" dirty="0"/>
              <a:t>Responsible land use and sustainable forest management.</a:t>
            </a:r>
            <a:endParaRPr lang="fi-FI" sz="900" dirty="0"/>
          </a:p>
          <a:p>
            <a:pPr marL="171450" lvl="0" indent="-171450">
              <a:buFont typeface="Arial" panose="020B0604020202020204" pitchFamily="34" charset="0"/>
              <a:buChar char="•"/>
            </a:pPr>
            <a:r>
              <a:rPr lang="en-GB" sz="900" dirty="0"/>
              <a:t>Water stewardship, including continuous monitoring of groundwater, surface water, fish and benthic organisms.</a:t>
            </a:r>
            <a:endParaRPr lang="fi-FI" sz="900" dirty="0"/>
          </a:p>
          <a:p>
            <a:pPr marL="171450" lvl="0" indent="-171450">
              <a:buFont typeface="Arial" panose="020B0604020202020204" pitchFamily="34" charset="0"/>
              <a:buChar char="•"/>
            </a:pPr>
            <a:r>
              <a:rPr lang="en-GB" sz="900" dirty="0"/>
              <a:t>Minimising our carbon footprint and improving energy efficiency.</a:t>
            </a:r>
            <a:endParaRPr lang="fi-FI" sz="900" dirty="0"/>
          </a:p>
          <a:p>
            <a:pPr marL="171450" lvl="0" indent="-171450">
              <a:buFont typeface="Arial" panose="020B0604020202020204" pitchFamily="34" charset="0"/>
              <a:buChar char="•"/>
            </a:pPr>
            <a:r>
              <a:rPr lang="en-GB" sz="900" dirty="0"/>
              <a:t>Modern, low-impact mining technologies that reduce the need for blasting and minimise surface disturbance.</a:t>
            </a:r>
            <a:endParaRPr lang="fi-FI" sz="900" dirty="0"/>
          </a:p>
          <a:p>
            <a:pPr marL="171450" lvl="0" indent="-171450">
              <a:buFont typeface="Arial" panose="020B0604020202020204" pitchFamily="34" charset="0"/>
              <a:buChar char="•"/>
            </a:pPr>
            <a:r>
              <a:rPr lang="en-GB" sz="900" dirty="0"/>
              <a:t>Long-term mine closure planning, ensuring the area is restored and safe for future generations.</a:t>
            </a:r>
            <a:endParaRPr lang="fi-FI" sz="900" dirty="0"/>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2099230B-FA06-5F69-51EF-6BC6937F65C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Tree>
    <p:extLst>
      <p:ext uri="{BB962C8B-B14F-4D97-AF65-F5344CB8AC3E}">
        <p14:creationId xmlns:p14="http://schemas.microsoft.com/office/powerpoint/2010/main" val="306441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BAF1E-7A53-38B7-4F51-AFD37804DB49}"/>
            </a:ext>
          </a:extLst>
        </p:cNvPr>
        <p:cNvGrpSpPr/>
        <p:nvPr/>
      </p:nvGrpSpPr>
      <p:grpSpPr>
        <a:xfrm>
          <a:off x="0" y="0"/>
          <a:ext cx="0" cy="0"/>
          <a:chOff x="0" y="0"/>
          <a:chExt cx="0" cy="0"/>
        </a:xfrm>
      </p:grpSpPr>
      <p:pic>
        <p:nvPicPr>
          <p:cNvPr id="5" name="Kuva 4" descr="Kuva, joka sisältää kohteen taivas, torni&#10;&#10;Tekoälyllä luotu sisältö voi olla virheellistä.">
            <a:extLst>
              <a:ext uri="{FF2B5EF4-FFF2-40B4-BE49-F238E27FC236}">
                <a16:creationId xmlns:a16="http://schemas.microsoft.com/office/drawing/2014/main" id="{0C2B97E3-A3D2-15F1-7750-1E9F38BFBD5B}"/>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2" name="Päivämäärän paikkamerkki 1">
            <a:extLst>
              <a:ext uri="{FF2B5EF4-FFF2-40B4-BE49-F238E27FC236}">
                <a16:creationId xmlns:a16="http://schemas.microsoft.com/office/drawing/2014/main" id="{FC20881A-3545-1680-81D6-37B83E1F79FB}"/>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1D6419E6-4D29-1ADB-CE95-6D2723AC3C87}"/>
              </a:ext>
            </a:extLst>
          </p:cNvPr>
          <p:cNvSpPr>
            <a:spLocks noGrp="1"/>
          </p:cNvSpPr>
          <p:nvPr>
            <p:ph type="title"/>
          </p:nvPr>
        </p:nvSpPr>
        <p:spPr>
          <a:xfrm>
            <a:off x="1480752" y="542344"/>
            <a:ext cx="7786816" cy="568325"/>
          </a:xfrm>
        </p:spPr>
        <p:txBody>
          <a:bodyPr/>
          <a:lstStyle/>
          <a:p>
            <a:r>
              <a:rPr lang="fi-FI" dirty="0"/>
              <a:t>FinnCobalt´s </a:t>
            </a:r>
            <a:r>
              <a:rPr lang="fi-FI" dirty="0" err="1"/>
              <a:t>Sustainability</a:t>
            </a:r>
            <a:r>
              <a:rPr lang="fi-FI" dirty="0"/>
              <a:t> Program</a:t>
            </a:r>
            <a:br>
              <a:rPr lang="fi-FI" dirty="0"/>
            </a:br>
            <a:endParaRPr lang="fi-FI" dirty="0"/>
          </a:p>
        </p:txBody>
      </p:sp>
      <p:sp>
        <p:nvSpPr>
          <p:cNvPr id="4" name="Tekstin paikkamerkki 3">
            <a:extLst>
              <a:ext uri="{FF2B5EF4-FFF2-40B4-BE49-F238E27FC236}">
                <a16:creationId xmlns:a16="http://schemas.microsoft.com/office/drawing/2014/main" id="{8A475E39-7BCF-505A-D469-68CEE05D73DC}"/>
              </a:ext>
            </a:extLst>
          </p:cNvPr>
          <p:cNvSpPr>
            <a:spLocks noGrp="1"/>
          </p:cNvSpPr>
          <p:nvPr>
            <p:ph type="body" sz="quarter" idx="13"/>
          </p:nvPr>
        </p:nvSpPr>
        <p:spPr>
          <a:xfrm>
            <a:off x="535459" y="1468147"/>
            <a:ext cx="6952736" cy="4351885"/>
          </a:xfrm>
        </p:spPr>
        <p:txBody>
          <a:bodyPr/>
          <a:lstStyle/>
          <a:p>
            <a:pPr marL="228600" indent="-228600">
              <a:buFont typeface="+mj-lt"/>
              <a:buAutoNum type="arabicPeriod" startAt="2"/>
            </a:pPr>
            <a:r>
              <a:rPr lang="en-GB" sz="1000" b="1" dirty="0"/>
              <a:t>People: Safe, Healthy and Inclusive Workplaces</a:t>
            </a:r>
            <a:endParaRPr lang="fi-FI" sz="900" dirty="0"/>
          </a:p>
          <a:p>
            <a:r>
              <a:rPr lang="en-GB" sz="900" dirty="0"/>
              <a:t>We strive to create a working environment where every employee, contractor and partner can work safely and with dignity.</a:t>
            </a:r>
            <a:endParaRPr lang="fi-FI" sz="900" dirty="0"/>
          </a:p>
          <a:p>
            <a:r>
              <a:rPr lang="es-ES" sz="900" dirty="0"/>
              <a:t>Our focus areas include:</a:t>
            </a:r>
            <a:endParaRPr lang="fi-FI" sz="900" dirty="0"/>
          </a:p>
          <a:p>
            <a:pPr marL="171450" lvl="0" indent="-171450">
              <a:buFont typeface="Arial" panose="020B0604020202020204" pitchFamily="34" charset="0"/>
              <a:buChar char="•"/>
            </a:pPr>
            <a:r>
              <a:rPr lang="en-GB" sz="900" dirty="0"/>
              <a:t>Zero-harm culture, with strict health and safety protocols.</a:t>
            </a:r>
            <a:endParaRPr lang="fi-FI" sz="900" dirty="0"/>
          </a:p>
          <a:p>
            <a:pPr marL="171450" lvl="0" indent="-171450">
              <a:buFont typeface="Arial" panose="020B0604020202020204" pitchFamily="34" charset="0"/>
              <a:buChar char="•"/>
            </a:pPr>
            <a:r>
              <a:rPr lang="en-GB" sz="900" dirty="0"/>
              <a:t>Respect for human rights, including a firm commitment to preventing child and forced labour.</a:t>
            </a:r>
            <a:endParaRPr lang="fi-FI" sz="900" dirty="0"/>
          </a:p>
          <a:p>
            <a:pPr marL="171450" lvl="0" indent="-171450">
              <a:buFont typeface="Arial" panose="020B0604020202020204" pitchFamily="34" charset="0"/>
              <a:buChar char="•"/>
            </a:pPr>
            <a:r>
              <a:rPr lang="en-GB" sz="900" dirty="0"/>
              <a:t>A diverse, equal and inclusive workplace where everyone is treated fairly.</a:t>
            </a:r>
            <a:endParaRPr lang="fi-FI" sz="900" dirty="0"/>
          </a:p>
          <a:p>
            <a:pPr marL="171450" lvl="0" indent="-171450">
              <a:buFont typeface="Arial" panose="020B0604020202020204" pitchFamily="34" charset="0"/>
              <a:buChar char="•"/>
            </a:pPr>
            <a:r>
              <a:rPr lang="en-GB" sz="900" dirty="0"/>
              <a:t>Strong crisis management and preparedness, following TSM protocols.</a:t>
            </a:r>
            <a:endParaRPr lang="fi-FI" sz="900" dirty="0"/>
          </a:p>
          <a:p>
            <a:pPr marL="171450" lvl="0" indent="-171450">
              <a:buFont typeface="Arial" panose="020B0604020202020204" pitchFamily="34" charset="0"/>
              <a:buChar char="•"/>
            </a:pPr>
            <a:r>
              <a:rPr lang="en-GB" sz="900" dirty="0"/>
              <a:t>Continuous training and competence development for our people and partners.</a:t>
            </a:r>
          </a:p>
          <a:p>
            <a:pPr lvl="0"/>
            <a:endParaRPr lang="fi-FI" sz="900" dirty="0"/>
          </a:p>
          <a:p>
            <a:pPr marL="228600" indent="-228600">
              <a:buFont typeface="+mj-lt"/>
              <a:buAutoNum type="arabicPeriod" startAt="3"/>
            </a:pPr>
            <a:r>
              <a:rPr lang="en-GB" sz="1000" b="1" dirty="0"/>
              <a:t>Communities: Local Value, Trust and Long-Term Benefits</a:t>
            </a:r>
            <a:endParaRPr lang="fi-FI" sz="900" dirty="0"/>
          </a:p>
          <a:p>
            <a:r>
              <a:rPr lang="en-GB" sz="900" dirty="0"/>
              <a:t>We believe that responsible mining must benefit the community where it operates. Our commitment is to work openly, respectfully and collaboratively with the people of Outokumpu and the wider region.</a:t>
            </a:r>
            <a:endParaRPr lang="fi-FI" sz="900" dirty="0"/>
          </a:p>
          <a:p>
            <a:r>
              <a:rPr lang="es-ES" sz="900" dirty="0"/>
              <a:t>Our focus areas include:</a:t>
            </a:r>
            <a:endParaRPr lang="fi-FI" sz="900" dirty="0"/>
          </a:p>
          <a:p>
            <a:pPr marL="171450" lvl="0" indent="-171450">
              <a:buFont typeface="Arial" panose="020B0604020202020204" pitchFamily="34" charset="0"/>
              <a:buChar char="•"/>
            </a:pPr>
            <a:r>
              <a:rPr lang="en-GB" sz="900" dirty="0"/>
              <a:t>Local content policy: prioritising regional suppliers, service providers and workforce whenever possible.</a:t>
            </a:r>
            <a:endParaRPr lang="fi-FI" sz="900" dirty="0"/>
          </a:p>
          <a:p>
            <a:pPr marL="171450" lvl="0" indent="-171450">
              <a:buFont typeface="Arial" panose="020B0604020202020204" pitchFamily="34" charset="0"/>
              <a:buChar char="•"/>
            </a:pPr>
            <a:r>
              <a:rPr lang="en-GB" sz="900" dirty="0"/>
              <a:t>Open and transparent dialogue with community members, authorities and stakeholders.</a:t>
            </a:r>
            <a:endParaRPr lang="fi-FI" sz="900" dirty="0"/>
          </a:p>
          <a:p>
            <a:pPr marL="171450" lvl="0" indent="-171450">
              <a:buFont typeface="Arial" panose="020B0604020202020204" pitchFamily="34" charset="0"/>
              <a:buChar char="•"/>
            </a:pPr>
            <a:r>
              <a:rPr lang="en-GB" sz="900" dirty="0"/>
              <a:t>Support for community well-being, local initiatives and long-term regional development.</a:t>
            </a:r>
            <a:endParaRPr lang="fi-FI" sz="900" dirty="0"/>
          </a:p>
          <a:p>
            <a:pPr marL="171450" lvl="0" indent="-171450">
              <a:buFont typeface="Arial" panose="020B0604020202020204" pitchFamily="34" charset="0"/>
              <a:buChar char="•"/>
            </a:pPr>
            <a:r>
              <a:rPr lang="en-GB" sz="900" dirty="0"/>
              <a:t>Predictable and responsible operations that strengthen trust and contribute to a vibrant local economy.</a:t>
            </a:r>
            <a:endParaRPr lang="fi-FI" sz="900" dirty="0"/>
          </a:p>
          <a:p>
            <a:endParaRPr lang="fi-FI" dirty="0"/>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30579189-C758-89DC-AC0F-10148051B20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Tree>
    <p:extLst>
      <p:ext uri="{BB962C8B-B14F-4D97-AF65-F5344CB8AC3E}">
        <p14:creationId xmlns:p14="http://schemas.microsoft.com/office/powerpoint/2010/main" val="388436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46AF-123F-7C95-7788-7D492E7B988C}"/>
            </a:ext>
          </a:extLst>
        </p:cNvPr>
        <p:cNvGrpSpPr/>
        <p:nvPr/>
      </p:nvGrpSpPr>
      <p:grpSpPr>
        <a:xfrm>
          <a:off x="0" y="0"/>
          <a:ext cx="0" cy="0"/>
          <a:chOff x="0" y="0"/>
          <a:chExt cx="0" cy="0"/>
        </a:xfrm>
      </p:grpSpPr>
      <p:pic>
        <p:nvPicPr>
          <p:cNvPr id="5" name="Kuva 4" descr="Kuva, joka sisältää kohteen taivas, torni&#10;&#10;Tekoälyllä luotu sisältö voi olla virheellistä.">
            <a:extLst>
              <a:ext uri="{FF2B5EF4-FFF2-40B4-BE49-F238E27FC236}">
                <a16:creationId xmlns:a16="http://schemas.microsoft.com/office/drawing/2014/main" id="{A8617585-77D1-5CC7-ADF2-E94B9B20325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298912" y="0"/>
            <a:ext cx="4870076" cy="6854462"/>
          </a:xfrm>
          <a:prstGeom prst="rect">
            <a:avLst/>
          </a:prstGeom>
        </p:spPr>
      </p:pic>
      <p:sp>
        <p:nvSpPr>
          <p:cNvPr id="2" name="Päivämäärän paikkamerkki 1">
            <a:extLst>
              <a:ext uri="{FF2B5EF4-FFF2-40B4-BE49-F238E27FC236}">
                <a16:creationId xmlns:a16="http://schemas.microsoft.com/office/drawing/2014/main" id="{30C63258-0B90-B3BF-D369-64D364CAD434}"/>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40FFF881-AA7E-723D-EE37-D31EA6D571CD}"/>
              </a:ext>
            </a:extLst>
          </p:cNvPr>
          <p:cNvSpPr>
            <a:spLocks noGrp="1"/>
          </p:cNvSpPr>
          <p:nvPr>
            <p:ph type="title"/>
          </p:nvPr>
        </p:nvSpPr>
        <p:spPr>
          <a:xfrm>
            <a:off x="1495713" y="515356"/>
            <a:ext cx="7734784" cy="568325"/>
          </a:xfrm>
        </p:spPr>
        <p:txBody>
          <a:bodyPr/>
          <a:lstStyle/>
          <a:p>
            <a:r>
              <a:rPr lang="fi-FI" dirty="0" err="1"/>
              <a:t>FinnCobalt´s</a:t>
            </a:r>
            <a:r>
              <a:rPr lang="fi-FI" dirty="0"/>
              <a:t> </a:t>
            </a:r>
            <a:r>
              <a:rPr lang="fi-FI" dirty="0" err="1"/>
              <a:t>Sustainability</a:t>
            </a:r>
            <a:r>
              <a:rPr lang="fi-FI" dirty="0"/>
              <a:t> Program</a:t>
            </a:r>
            <a:br>
              <a:rPr lang="fi-FI" dirty="0"/>
            </a:br>
            <a:endParaRPr lang="fi-FI" dirty="0"/>
          </a:p>
        </p:txBody>
      </p:sp>
      <p:sp>
        <p:nvSpPr>
          <p:cNvPr id="4" name="Tekstin paikkamerkki 3">
            <a:extLst>
              <a:ext uri="{FF2B5EF4-FFF2-40B4-BE49-F238E27FC236}">
                <a16:creationId xmlns:a16="http://schemas.microsoft.com/office/drawing/2014/main" id="{87D9DC69-C594-6A6A-1DBF-8141C2952400}"/>
              </a:ext>
            </a:extLst>
          </p:cNvPr>
          <p:cNvSpPr>
            <a:spLocks noGrp="1"/>
          </p:cNvSpPr>
          <p:nvPr>
            <p:ph type="body" sz="quarter" idx="13"/>
          </p:nvPr>
        </p:nvSpPr>
        <p:spPr>
          <a:xfrm>
            <a:off x="529280" y="1500550"/>
            <a:ext cx="5484170" cy="4793280"/>
          </a:xfrm>
        </p:spPr>
        <p:txBody>
          <a:bodyPr/>
          <a:lstStyle/>
          <a:p>
            <a:r>
              <a:rPr lang="en-GB" sz="900" dirty="0"/>
              <a:t>FinnCobalt’s Sustainability Program is continuously monitored, evaluated and improved through:</a:t>
            </a:r>
            <a:endParaRPr lang="fi-FI" sz="900" dirty="0"/>
          </a:p>
          <a:p>
            <a:pPr marL="171450" lvl="0" indent="-171450">
              <a:buFont typeface="Arial" panose="020B0604020202020204" pitchFamily="34" charset="0"/>
              <a:buChar char="•"/>
            </a:pPr>
            <a:r>
              <a:rPr lang="es-ES" sz="900" dirty="0"/>
              <a:t>Annual sustainability reporting </a:t>
            </a:r>
            <a:r>
              <a:rPr lang="es-ES" sz="900" dirty="0" err="1"/>
              <a:t>via</a:t>
            </a:r>
            <a:r>
              <a:rPr lang="es-ES" sz="900" dirty="0"/>
              <a:t> </a:t>
            </a:r>
            <a:r>
              <a:rPr lang="es-ES" sz="900" dirty="0" err="1"/>
              <a:t>the</a:t>
            </a:r>
            <a:r>
              <a:rPr lang="es-ES" sz="900" dirty="0"/>
              <a:t> </a:t>
            </a:r>
            <a:r>
              <a:rPr lang="es-ES" sz="900" dirty="0" err="1"/>
              <a:t>Towards</a:t>
            </a:r>
            <a:r>
              <a:rPr lang="es-ES" sz="900" dirty="0"/>
              <a:t> </a:t>
            </a:r>
            <a:r>
              <a:rPr lang="es-ES" sz="900" dirty="0" err="1"/>
              <a:t>Sustainable</a:t>
            </a:r>
            <a:r>
              <a:rPr lang="es-ES" sz="900" dirty="0"/>
              <a:t> Mining </a:t>
            </a:r>
            <a:r>
              <a:rPr lang="es-ES" sz="900" dirty="0" err="1"/>
              <a:t>framework</a:t>
            </a:r>
            <a:r>
              <a:rPr lang="es-ES" sz="900" dirty="0"/>
              <a:t> (TSM).</a:t>
            </a:r>
            <a:endParaRPr lang="fi-FI" sz="900" dirty="0"/>
          </a:p>
          <a:p>
            <a:pPr marL="171450" lvl="0" indent="-171450">
              <a:buFont typeface="Arial" panose="020B0604020202020204" pitchFamily="34" charset="0"/>
              <a:buChar char="•"/>
            </a:pPr>
            <a:r>
              <a:rPr lang="es-ES" sz="900" dirty="0"/>
              <a:t>TSM external verification.</a:t>
            </a:r>
            <a:endParaRPr lang="fi-FI" sz="900" dirty="0"/>
          </a:p>
          <a:p>
            <a:pPr marL="171450" lvl="0" indent="-171450">
              <a:buFont typeface="Arial" panose="020B0604020202020204" pitchFamily="34" charset="0"/>
              <a:buChar char="•"/>
            </a:pPr>
            <a:r>
              <a:rPr lang="en-GB" sz="900" dirty="0"/>
              <a:t>Engagement with local communities and key stakeholders.</a:t>
            </a:r>
            <a:endParaRPr lang="fi-FI" sz="900" dirty="0"/>
          </a:p>
          <a:p>
            <a:pPr marL="171450" lvl="0" indent="-171450">
              <a:buFont typeface="Arial" panose="020B0604020202020204" pitchFamily="34" charset="0"/>
              <a:buChar char="•"/>
            </a:pPr>
            <a:r>
              <a:rPr lang="en-GB" sz="900" dirty="0"/>
              <a:t>Internal audits and compliance checks.</a:t>
            </a:r>
            <a:endParaRPr lang="fi-FI" sz="900" dirty="0"/>
          </a:p>
          <a:p>
            <a:pPr marL="171450" lvl="0" indent="-171450">
              <a:buFont typeface="Arial" panose="020B0604020202020204" pitchFamily="34" charset="0"/>
              <a:buChar char="•"/>
            </a:pPr>
            <a:r>
              <a:rPr lang="en-GB" sz="900" dirty="0"/>
              <a:t>Clear objectives, timelines and KPIs for each sustainability area.</a:t>
            </a:r>
            <a:endParaRPr lang="fi-FI" sz="900" dirty="0"/>
          </a:p>
          <a:p>
            <a:r>
              <a:rPr lang="en-GB" sz="900" dirty="0"/>
              <a:t>Our ambition is to set a high standard for responsible battery mineral production in Finland — meeting Europe’s growing demand for critical minerals while prioritising environmental protection, community well-being and responsible operations.</a:t>
            </a:r>
            <a:endParaRPr lang="fi-FI" sz="900" dirty="0"/>
          </a:p>
          <a:p>
            <a:endParaRPr lang="fi-FI" dirty="0"/>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9C5CB476-4077-E63E-49AC-A07AC0DC43D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Tree>
    <p:extLst>
      <p:ext uri="{BB962C8B-B14F-4D97-AF65-F5344CB8AC3E}">
        <p14:creationId xmlns:p14="http://schemas.microsoft.com/office/powerpoint/2010/main" val="356253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9268-766C-241E-0410-2F8BEDB7A2EC}"/>
            </a:ext>
          </a:extLst>
        </p:cNvPr>
        <p:cNvGrpSpPr/>
        <p:nvPr/>
      </p:nvGrpSpPr>
      <p:grpSpPr>
        <a:xfrm>
          <a:off x="0" y="0"/>
          <a:ext cx="0" cy="0"/>
          <a:chOff x="0" y="0"/>
          <a:chExt cx="0" cy="0"/>
        </a:xfrm>
      </p:grpSpPr>
      <p:pic>
        <p:nvPicPr>
          <p:cNvPr id="6" name="Kuva 5" descr="Kuva, joka sisältää kohteen taivas, torni&#10;&#10;Tekoälyllä luotu sisältö voi olla virheellistä.">
            <a:extLst>
              <a:ext uri="{FF2B5EF4-FFF2-40B4-BE49-F238E27FC236}">
                <a16:creationId xmlns:a16="http://schemas.microsoft.com/office/drawing/2014/main" id="{623D00C0-F893-FA2E-F5B3-C971EE7ACF4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25A6F86E-6F1C-548B-644D-90DF90BE549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
        <p:nvSpPr>
          <p:cNvPr id="2" name="Päivämäärän paikkamerkki 1">
            <a:extLst>
              <a:ext uri="{FF2B5EF4-FFF2-40B4-BE49-F238E27FC236}">
                <a16:creationId xmlns:a16="http://schemas.microsoft.com/office/drawing/2014/main" id="{6151001B-05A3-537A-789E-055AD41EF4D7}"/>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572462ED-743D-95CD-F4FB-547D0141FDF5}"/>
              </a:ext>
            </a:extLst>
          </p:cNvPr>
          <p:cNvSpPr>
            <a:spLocks noGrp="1"/>
          </p:cNvSpPr>
          <p:nvPr>
            <p:ph type="title"/>
          </p:nvPr>
        </p:nvSpPr>
        <p:spPr>
          <a:xfrm>
            <a:off x="1485257" y="498113"/>
            <a:ext cx="7244792" cy="447180"/>
          </a:xfrm>
        </p:spPr>
        <p:txBody>
          <a:bodyPr/>
          <a:lstStyle/>
          <a:p>
            <a:r>
              <a:rPr lang="fi-FI" dirty="0"/>
              <a:t>FinnCobalt´s </a:t>
            </a:r>
            <a:r>
              <a:rPr lang="fi-FI" dirty="0" err="1"/>
              <a:t>Sustainability</a:t>
            </a:r>
            <a:r>
              <a:rPr lang="fi-FI" dirty="0"/>
              <a:t> </a:t>
            </a:r>
            <a:r>
              <a:rPr lang="fi-FI" dirty="0" err="1"/>
              <a:t>Goals</a:t>
            </a:r>
            <a:br>
              <a:rPr lang="fi-FI" dirty="0"/>
            </a:br>
            <a:endParaRPr lang="fi-FI" dirty="0"/>
          </a:p>
        </p:txBody>
      </p:sp>
      <p:sp>
        <p:nvSpPr>
          <p:cNvPr id="4" name="Tekstin paikkamerkki 3">
            <a:extLst>
              <a:ext uri="{FF2B5EF4-FFF2-40B4-BE49-F238E27FC236}">
                <a16:creationId xmlns:a16="http://schemas.microsoft.com/office/drawing/2014/main" id="{B0661C91-DAE9-E8A7-ECCF-FB25B57A4694}"/>
              </a:ext>
            </a:extLst>
          </p:cNvPr>
          <p:cNvSpPr>
            <a:spLocks noGrp="1"/>
          </p:cNvSpPr>
          <p:nvPr>
            <p:ph type="body" sz="quarter" idx="13"/>
          </p:nvPr>
        </p:nvSpPr>
        <p:spPr>
          <a:xfrm>
            <a:off x="535213" y="1384286"/>
            <a:ext cx="7378855" cy="4407636"/>
          </a:xfrm>
        </p:spPr>
        <p:txBody>
          <a:bodyPr/>
          <a:lstStyle/>
          <a:p>
            <a:r>
              <a:rPr lang="en-GB" sz="900" dirty="0"/>
              <a:t>At FinnCobalt, our sustainability goals guide every stage of the </a:t>
            </a:r>
            <a:r>
              <a:rPr lang="en-GB" sz="900" dirty="0" err="1"/>
              <a:t>Hautalampi</a:t>
            </a:r>
            <a:r>
              <a:rPr lang="en-GB" sz="900" dirty="0"/>
              <a:t> Mine project — from exploration to future production and closure. Our aim is to ensure that responsible mining creates long-term value for people, the environment, and society.</a:t>
            </a:r>
            <a:endParaRPr lang="fi-FI" sz="900" dirty="0"/>
          </a:p>
          <a:p>
            <a:pPr marL="228600" indent="-228600">
              <a:buFont typeface="+mj-lt"/>
              <a:buAutoNum type="arabicPeriod"/>
            </a:pPr>
            <a:r>
              <a:rPr lang="en-GB" sz="1000" b="1" dirty="0"/>
              <a:t>Minimise environmental impact throughout the project lifecycle</a:t>
            </a:r>
            <a:endParaRPr lang="en-GB" sz="900" b="1" dirty="0"/>
          </a:p>
          <a:p>
            <a:pPr marL="400050" indent="-171450">
              <a:spcBef>
                <a:spcPts val="200"/>
              </a:spcBef>
              <a:buFont typeface="Arial" panose="020B0604020202020204" pitchFamily="34" charset="0"/>
              <a:buChar char="•"/>
            </a:pPr>
            <a:r>
              <a:rPr lang="en-GB" sz="900" dirty="0"/>
              <a:t>Reduce land use disturbance and protect local biodiversity.</a:t>
            </a:r>
          </a:p>
          <a:p>
            <a:pPr marL="400050" indent="-171450">
              <a:spcBef>
                <a:spcPts val="200"/>
              </a:spcBef>
              <a:buFont typeface="Arial" panose="020B0604020202020204" pitchFamily="34" charset="0"/>
              <a:buChar char="•"/>
            </a:pPr>
            <a:r>
              <a:rPr lang="en-GB" sz="900" dirty="0"/>
              <a:t>Continuously lower our CO2 footprint through efficient operations and clean technologies.</a:t>
            </a:r>
          </a:p>
          <a:p>
            <a:pPr marL="400050" indent="-171450">
              <a:spcBef>
                <a:spcPts val="200"/>
              </a:spcBef>
              <a:buFont typeface="Arial" panose="020B0604020202020204" pitchFamily="34" charset="0"/>
              <a:buChar char="•"/>
            </a:pPr>
            <a:r>
              <a:rPr lang="en-GB" sz="900" dirty="0"/>
              <a:t>Ensure responsible water stewardship through systematic monitoring and protection of surface, ground, and discharge water.</a:t>
            </a:r>
          </a:p>
          <a:p>
            <a:pPr marL="400050" indent="-171450">
              <a:spcBef>
                <a:spcPts val="200"/>
              </a:spcBef>
              <a:buFont typeface="Arial" panose="020B0604020202020204" pitchFamily="34" charset="0"/>
              <a:buChar char="•"/>
            </a:pPr>
            <a:r>
              <a:rPr lang="en-US" sz="900" dirty="0" err="1"/>
              <a:t>Minimise</a:t>
            </a:r>
            <a:r>
              <a:rPr lang="en-US" sz="900" dirty="0"/>
              <a:t> waste generation and </a:t>
            </a:r>
            <a:r>
              <a:rPr lang="en-US" sz="900" dirty="0" err="1"/>
              <a:t>maximise</a:t>
            </a:r>
            <a:r>
              <a:rPr lang="en-US" sz="900" dirty="0"/>
              <a:t> circular use of materials, including extensive underground backfilling and reduced surface disposal.</a:t>
            </a:r>
            <a:endParaRPr lang="fi-FI" sz="900" dirty="0"/>
          </a:p>
          <a:p>
            <a:pPr marL="228600" indent="-228600">
              <a:buFont typeface="+mj-lt"/>
              <a:buAutoNum type="arabicPeriod" startAt="2"/>
            </a:pPr>
            <a:r>
              <a:rPr lang="en-GB" sz="1000" b="1" dirty="0"/>
              <a:t>Ensure a safe, healthy, and respectful workplace</a:t>
            </a:r>
            <a:endParaRPr lang="en-GB" sz="900" b="1" dirty="0"/>
          </a:p>
          <a:p>
            <a:pPr marL="400050" indent="-171450">
              <a:spcBef>
                <a:spcPts val="200"/>
              </a:spcBef>
              <a:buFont typeface="Arial" panose="020B0604020202020204" pitchFamily="34" charset="0"/>
              <a:buChar char="•"/>
            </a:pPr>
            <a:r>
              <a:rPr lang="en-GB" sz="900" dirty="0"/>
              <a:t>Maintain zero serious accidents as our long-term target.</a:t>
            </a:r>
          </a:p>
          <a:p>
            <a:pPr marL="400050" indent="-171450">
              <a:spcBef>
                <a:spcPts val="200"/>
              </a:spcBef>
              <a:buFont typeface="Arial" panose="020B0604020202020204" pitchFamily="34" charset="0"/>
              <a:buChar char="•"/>
            </a:pPr>
            <a:r>
              <a:rPr lang="en-GB" sz="900" dirty="0"/>
              <a:t>Promote wellbeing, diversity and equal opportunities for all employees and contractors.</a:t>
            </a:r>
          </a:p>
          <a:p>
            <a:pPr marL="400050" indent="-171450">
              <a:spcBef>
                <a:spcPts val="200"/>
              </a:spcBef>
              <a:buFont typeface="Arial" panose="020B0604020202020204" pitchFamily="34" charset="0"/>
              <a:buChar char="•"/>
            </a:pPr>
            <a:r>
              <a:rPr lang="en-GB" sz="900" dirty="0"/>
              <a:t>Foster a transparent safety culture where every individual is empowered to speak up.</a:t>
            </a:r>
            <a:endParaRPr lang="fi-FI" sz="900" dirty="0"/>
          </a:p>
          <a:p>
            <a:pPr marL="228600" indent="-228600">
              <a:buFont typeface="+mj-lt"/>
              <a:buAutoNum type="arabicPeriod" startAt="3"/>
            </a:pPr>
            <a:r>
              <a:rPr lang="en-GB" sz="1000" b="1" dirty="0"/>
              <a:t>Strengthen community trust and local value creation</a:t>
            </a:r>
            <a:endParaRPr lang="en-GB" sz="900" b="1" dirty="0"/>
          </a:p>
          <a:p>
            <a:pPr marL="400050" indent="-171450">
              <a:spcBef>
                <a:spcPts val="200"/>
              </a:spcBef>
              <a:buFont typeface="Arial" panose="020B0604020202020204" pitchFamily="34" charset="0"/>
              <a:buChar char="•"/>
            </a:pPr>
            <a:r>
              <a:rPr lang="en-GB" sz="900" dirty="0"/>
              <a:t>Prioritise local suppliers, contractors, and service providers whenever possible.</a:t>
            </a:r>
          </a:p>
          <a:p>
            <a:pPr marL="400050" indent="-171450">
              <a:spcBef>
                <a:spcPts val="200"/>
              </a:spcBef>
              <a:buFont typeface="Arial" panose="020B0604020202020204" pitchFamily="34" charset="0"/>
              <a:buChar char="•"/>
            </a:pPr>
            <a:r>
              <a:rPr lang="en-GB" sz="900" dirty="0"/>
              <a:t>Engage openly with local residents and stakeholders, listening to their concerns and expectations.</a:t>
            </a:r>
          </a:p>
          <a:p>
            <a:pPr marL="400050" indent="-171450">
              <a:spcBef>
                <a:spcPts val="200"/>
              </a:spcBef>
              <a:buFont typeface="Arial" panose="020B0604020202020204" pitchFamily="34" charset="0"/>
              <a:buChar char="•"/>
            </a:pPr>
            <a:r>
              <a:rPr lang="en-GB" sz="900" dirty="0"/>
              <a:t>Ensure that the community where we operate also benefits from the project — economically, socially, and through shared development.</a:t>
            </a:r>
            <a:endParaRPr lang="fi-FI" sz="900" dirty="0"/>
          </a:p>
          <a:p>
            <a:pPr marL="228600" indent="-228600">
              <a:buFont typeface="+mj-lt"/>
              <a:buAutoNum type="arabicPeriod" startAt="3"/>
            </a:pPr>
            <a:r>
              <a:rPr lang="en-GB" sz="1000" b="1" dirty="0"/>
              <a:t>Uphold the highest standards of ethical and responsible business conduct</a:t>
            </a:r>
            <a:endParaRPr lang="en-GB" sz="900" b="1" dirty="0"/>
          </a:p>
          <a:p>
            <a:pPr marL="400050" indent="-171450">
              <a:spcBef>
                <a:spcPts val="200"/>
              </a:spcBef>
              <a:buFont typeface="Arial" panose="020B0604020202020204" pitchFamily="34" charset="0"/>
              <a:buChar char="•"/>
            </a:pPr>
            <a:r>
              <a:rPr lang="en-GB" sz="900" dirty="0"/>
              <a:t>Comply fully with TSM protocols and all Finnish regulations.</a:t>
            </a:r>
          </a:p>
          <a:p>
            <a:pPr marL="400050" indent="-171450">
              <a:spcBef>
                <a:spcPts val="200"/>
              </a:spcBef>
              <a:buFont typeface="Arial" panose="020B0604020202020204" pitchFamily="34" charset="0"/>
              <a:buChar char="•"/>
            </a:pPr>
            <a:r>
              <a:rPr lang="en-GB" sz="900" dirty="0"/>
              <a:t>Operate transparently and maintain strict zero-tolerance towards child or forced labour in any part of the value chain.</a:t>
            </a:r>
          </a:p>
          <a:p>
            <a:pPr marL="400050" indent="-171450">
              <a:spcBef>
                <a:spcPts val="200"/>
              </a:spcBef>
              <a:buFont typeface="Arial" panose="020B0604020202020204" pitchFamily="34" charset="0"/>
              <a:buChar char="•"/>
            </a:pPr>
            <a:r>
              <a:rPr lang="en-GB" sz="900" dirty="0"/>
              <a:t>Follow best international practices for exploration, mine closure planning and long-term environmental management.</a:t>
            </a:r>
            <a:endParaRPr lang="fi-FI" sz="900" dirty="0"/>
          </a:p>
          <a:p>
            <a:r>
              <a:rPr lang="en-GB" sz="900" b="1" dirty="0"/>
              <a:t>5. </a:t>
            </a:r>
            <a:r>
              <a:rPr lang="en-GB" sz="1000" b="1" dirty="0"/>
              <a:t>Contribute to a sustainable, resilient European raw materials supply</a:t>
            </a:r>
            <a:endParaRPr lang="en-GB" sz="900" b="1" dirty="0"/>
          </a:p>
          <a:p>
            <a:pPr marL="400050" indent="-171450">
              <a:spcBef>
                <a:spcPts val="200"/>
              </a:spcBef>
              <a:buFont typeface="Arial" panose="020B0604020202020204" pitchFamily="34" charset="0"/>
              <a:buChar char="•"/>
            </a:pPr>
            <a:r>
              <a:rPr lang="en-GB" sz="900" dirty="0"/>
              <a:t>Support the EU’s goals for secure, traceable, responsibly produced critical raw materials.</a:t>
            </a:r>
          </a:p>
          <a:p>
            <a:pPr marL="400050" indent="-171450">
              <a:spcBef>
                <a:spcPts val="200"/>
              </a:spcBef>
              <a:buFont typeface="Arial" panose="020B0604020202020204" pitchFamily="34" charset="0"/>
              <a:buChar char="•"/>
            </a:pPr>
            <a:r>
              <a:rPr lang="en-GB" sz="900" dirty="0"/>
              <a:t>Develop a modern mining project that supports the transition to cleaner technologies and a carbon-neutral future.</a:t>
            </a:r>
            <a:endParaRPr lang="fi-FI" sz="900" dirty="0"/>
          </a:p>
          <a:p>
            <a:endParaRPr lang="fi-FI" sz="1200" dirty="0"/>
          </a:p>
          <a:p>
            <a:endParaRPr lang="fi-FI" sz="1200" dirty="0"/>
          </a:p>
          <a:p>
            <a:endParaRPr lang="fi-FI" sz="1200" dirty="0"/>
          </a:p>
        </p:txBody>
      </p:sp>
    </p:spTree>
    <p:extLst>
      <p:ext uri="{BB962C8B-B14F-4D97-AF65-F5344CB8AC3E}">
        <p14:creationId xmlns:p14="http://schemas.microsoft.com/office/powerpoint/2010/main" val="271796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99B00-4DDD-5D7F-2FE9-AD4522F57BCF}"/>
            </a:ext>
          </a:extLst>
        </p:cNvPr>
        <p:cNvGrpSpPr/>
        <p:nvPr/>
      </p:nvGrpSpPr>
      <p:grpSpPr>
        <a:xfrm>
          <a:off x="0" y="0"/>
          <a:ext cx="0" cy="0"/>
          <a:chOff x="0" y="0"/>
          <a:chExt cx="0" cy="0"/>
        </a:xfrm>
      </p:grpSpPr>
      <p:pic>
        <p:nvPicPr>
          <p:cNvPr id="5" name="Kuva 4" descr="Kuva, joka sisältää kohteen taivas, torni&#10;&#10;Tekoälyllä luotu sisältö voi olla virheellistä.">
            <a:extLst>
              <a:ext uri="{FF2B5EF4-FFF2-40B4-BE49-F238E27FC236}">
                <a16:creationId xmlns:a16="http://schemas.microsoft.com/office/drawing/2014/main" id="{1B7279FC-34AE-3EFC-E1CF-BE5D36C9CF9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321924" y="0"/>
            <a:ext cx="4870076" cy="6854462"/>
          </a:xfrm>
          <a:prstGeom prst="rect">
            <a:avLst/>
          </a:prstGeom>
        </p:spPr>
      </p:pic>
      <p:sp>
        <p:nvSpPr>
          <p:cNvPr id="2" name="Päivämäärän paikkamerkki 1">
            <a:extLst>
              <a:ext uri="{FF2B5EF4-FFF2-40B4-BE49-F238E27FC236}">
                <a16:creationId xmlns:a16="http://schemas.microsoft.com/office/drawing/2014/main" id="{C3D2291E-EAEB-C650-35A1-285D46088027}"/>
              </a:ext>
            </a:extLst>
          </p:cNvPr>
          <p:cNvSpPr>
            <a:spLocks noGrp="1"/>
          </p:cNvSpPr>
          <p:nvPr>
            <p:ph type="dt" sz="half" idx="10"/>
          </p:nvPr>
        </p:nvSpPr>
        <p:spPr/>
        <p:txBody>
          <a:bodyPr/>
          <a:lstStyle/>
          <a:p>
            <a:fld id="{10D96CA4-AFAA-4361-BC7D-C94779D51169}" type="datetime1">
              <a:rPr lang="fi-FI" smtClean="0"/>
              <a:pPr/>
              <a:t>4.2.2026</a:t>
            </a:fld>
            <a:endParaRPr lang="fi-FI" dirty="0"/>
          </a:p>
        </p:txBody>
      </p:sp>
      <p:sp>
        <p:nvSpPr>
          <p:cNvPr id="3" name="Otsikko 2">
            <a:extLst>
              <a:ext uri="{FF2B5EF4-FFF2-40B4-BE49-F238E27FC236}">
                <a16:creationId xmlns:a16="http://schemas.microsoft.com/office/drawing/2014/main" id="{DCAEA5DB-176C-188E-97C8-0B8E7AD326C7}"/>
              </a:ext>
            </a:extLst>
          </p:cNvPr>
          <p:cNvSpPr>
            <a:spLocks noGrp="1"/>
          </p:cNvSpPr>
          <p:nvPr>
            <p:ph type="title"/>
          </p:nvPr>
        </p:nvSpPr>
        <p:spPr>
          <a:xfrm>
            <a:off x="1493109" y="515981"/>
            <a:ext cx="10515600" cy="568325"/>
          </a:xfrm>
        </p:spPr>
        <p:txBody>
          <a:bodyPr/>
          <a:lstStyle/>
          <a:p>
            <a:r>
              <a:rPr lang="fi-FI" dirty="0" err="1"/>
              <a:t>Comment</a:t>
            </a:r>
            <a:r>
              <a:rPr lang="fi-FI" dirty="0"/>
              <a:t> </a:t>
            </a:r>
            <a:r>
              <a:rPr lang="fi-FI" dirty="0" err="1"/>
              <a:t>from</a:t>
            </a:r>
            <a:r>
              <a:rPr lang="fi-FI" dirty="0"/>
              <a:t> </a:t>
            </a:r>
            <a:r>
              <a:rPr lang="fi-FI" dirty="0" err="1"/>
              <a:t>the</a:t>
            </a:r>
            <a:r>
              <a:rPr lang="fi-FI" dirty="0"/>
              <a:t> FinnCobalt´s CEO</a:t>
            </a:r>
            <a:br>
              <a:rPr lang="fi-FI" dirty="0"/>
            </a:br>
            <a:endParaRPr lang="fi-FI" dirty="0"/>
          </a:p>
        </p:txBody>
      </p:sp>
      <p:sp>
        <p:nvSpPr>
          <p:cNvPr id="4" name="Tekstin paikkamerkki 3">
            <a:extLst>
              <a:ext uri="{FF2B5EF4-FFF2-40B4-BE49-F238E27FC236}">
                <a16:creationId xmlns:a16="http://schemas.microsoft.com/office/drawing/2014/main" id="{0F4FEE13-A993-ACB6-876F-F97ECD3E6F5B}"/>
              </a:ext>
            </a:extLst>
          </p:cNvPr>
          <p:cNvSpPr>
            <a:spLocks noGrp="1"/>
          </p:cNvSpPr>
          <p:nvPr>
            <p:ph type="body" sz="quarter" idx="13"/>
          </p:nvPr>
        </p:nvSpPr>
        <p:spPr>
          <a:xfrm>
            <a:off x="525162" y="1464276"/>
            <a:ext cx="6283412" cy="4098324"/>
          </a:xfrm>
        </p:spPr>
        <p:txBody>
          <a:bodyPr/>
          <a:lstStyle/>
          <a:p>
            <a:r>
              <a:rPr lang="en-GB" sz="900" b="1" i="1" dirty="0"/>
              <a:t>Dear stakeholders,</a:t>
            </a:r>
            <a:endParaRPr lang="fi-FI" sz="900" b="1" dirty="0"/>
          </a:p>
          <a:p>
            <a:r>
              <a:rPr lang="en-GB" sz="900" i="1" dirty="0"/>
              <a:t>At FinnCobalt, sustainability is more than a chapter in this report — it is the foundation of everything we do </a:t>
            </a:r>
            <a:r>
              <a:rPr lang="en-US" sz="900" i="1" dirty="0"/>
              <a:t>guiding our environmental, social and governance commitments</a:t>
            </a:r>
            <a:r>
              <a:rPr lang="en-GB" sz="900" i="1" dirty="0"/>
              <a:t>. As custodians of the </a:t>
            </a:r>
            <a:r>
              <a:rPr lang="en-GB" sz="900" i="1" dirty="0" err="1"/>
              <a:t>Hautalampi</a:t>
            </a:r>
            <a:r>
              <a:rPr lang="en-GB" sz="900" i="1" dirty="0"/>
              <a:t> mine project in the historic mining area of Outokumpu, we carry a responsibility that goes far beyond the boundaries of our operations. We are part of a larger European effort to secure responsible access to the critical raw materials that power the sustainability transition.</a:t>
            </a:r>
            <a:endParaRPr lang="fi-FI" sz="900" i="1" dirty="0"/>
          </a:p>
          <a:p>
            <a:r>
              <a:rPr lang="en-GB" sz="900" i="1" dirty="0"/>
              <a:t>This past year, we have strengthened our commitment to transparency, environmental stewardship and community engagement. From rigorous environmental monitoring to open dialogue with local stakeholders, we continue to operate with the highest European standards in mind. Our goal is clear: to demonstrate that mining can and must be carried out ethically, with respect for nature and people,</a:t>
            </a:r>
            <a:r>
              <a:rPr lang="en-US" sz="900" b="1" i="1" dirty="0"/>
              <a:t> </a:t>
            </a:r>
            <a:r>
              <a:rPr lang="en-US" sz="900" i="1" dirty="0"/>
              <a:t>supported by strong governance and robust health and safety practices,</a:t>
            </a:r>
            <a:r>
              <a:rPr lang="en-GB" sz="900" i="1" dirty="0"/>
              <a:t> while contributing to Europe’s climate and industrial ambitions.</a:t>
            </a:r>
            <a:endParaRPr lang="fi-FI" sz="900" dirty="0"/>
          </a:p>
          <a:p>
            <a:r>
              <a:rPr lang="en-US" sz="900" i="1" dirty="0"/>
              <a:t>The global demand for responsibly sourced cobalt, nickel, and copper is increasing. For us, however, success is not measured solely by the resources we produce, but by how we produce them. Carbon-zero mining ambitions, together with waste </a:t>
            </a:r>
            <a:r>
              <a:rPr lang="en-US" sz="900" i="1" dirty="0" err="1"/>
              <a:t>minimisation</a:t>
            </a:r>
            <a:r>
              <a:rPr lang="en-US" sz="900" i="1" dirty="0"/>
              <a:t> and circular use of materials, are not distant aspirations; they are guiding principles that already shape our decisions today and over the long term.</a:t>
            </a:r>
          </a:p>
          <a:p>
            <a:r>
              <a:rPr lang="en-GB" sz="900" i="1" dirty="0"/>
              <a:t>We are proud of the progress made, yet we recognize that sustainability is a continuous journey. Together with our partners, local communities and shareholders, we will continue to deepen our efforts, innovate and lead by example in Finland and beyond.</a:t>
            </a:r>
            <a:endParaRPr lang="fi-FI" sz="900" dirty="0"/>
          </a:p>
          <a:p>
            <a:r>
              <a:rPr lang="en-GB" sz="900" i="1" dirty="0"/>
              <a:t>Thank you for your trust in FinnCobalt. We look forward to building a responsible, resilient and sustainable future — one step, and one ton of critical minerals, at a time.</a:t>
            </a:r>
            <a:endParaRPr lang="fi-FI" sz="900" dirty="0"/>
          </a:p>
          <a:p>
            <a:r>
              <a:rPr lang="es-ES" sz="900" i="1" dirty="0"/>
              <a:t>Ilari Kinnunen</a:t>
            </a:r>
            <a:br>
              <a:rPr lang="es-ES" sz="900" dirty="0"/>
            </a:br>
            <a:r>
              <a:rPr lang="es-ES" sz="900" i="1" dirty="0"/>
              <a:t>CEO, </a:t>
            </a:r>
            <a:r>
              <a:rPr lang="es-ES" sz="900" i="1" dirty="0" err="1"/>
              <a:t>FinnCobalt</a:t>
            </a:r>
            <a:r>
              <a:rPr lang="es-ES" sz="900" i="1" dirty="0"/>
              <a:t> Oy</a:t>
            </a:r>
            <a:endParaRPr lang="fi-FI" sz="900" dirty="0"/>
          </a:p>
        </p:txBody>
      </p:sp>
      <p:pic>
        <p:nvPicPr>
          <p:cNvPr id="7" name="Kuvan paikkamerkki 6" descr="Kuva, joka sisältää kohteen Fontti, logo, Grafiikka, teksti&#10;&#10;Tekoälyllä luotu sisältö voi olla virheellistä.">
            <a:extLst>
              <a:ext uri="{FF2B5EF4-FFF2-40B4-BE49-F238E27FC236}">
                <a16:creationId xmlns:a16="http://schemas.microsoft.com/office/drawing/2014/main" id="{601D9F30-B272-F1DE-9D34-D5BC7042B69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928" b="22928"/>
          <a:stretch>
            <a:fillRect/>
          </a:stretch>
        </p:blipFill>
        <p:spPr/>
      </p:pic>
    </p:spTree>
    <p:extLst>
      <p:ext uri="{BB962C8B-B14F-4D97-AF65-F5344CB8AC3E}">
        <p14:creationId xmlns:p14="http://schemas.microsoft.com/office/powerpoint/2010/main" val="2778063743"/>
      </p:ext>
    </p:extLst>
  </p:cSld>
  <p:clrMapOvr>
    <a:masterClrMapping/>
  </p:clrMapOvr>
</p:sld>
</file>

<file path=ppt/theme/theme1.xml><?xml version="1.0" encoding="utf-8"?>
<a:theme xmlns:a="http://schemas.openxmlformats.org/drawingml/2006/main" name="Do not use - Main settings - will be used in all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3582</TotalTime>
  <Words>3204</Words>
  <Application>Microsoft Office PowerPoint</Application>
  <PresentationFormat>Laajakuva</PresentationFormat>
  <Paragraphs>158</Paragraphs>
  <Slides>16</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Verdana</vt:lpstr>
      <vt:lpstr>Wingdings</vt:lpstr>
      <vt:lpstr>Do not use - Main settings - will be used in all pages</vt:lpstr>
      <vt:lpstr>PowerPoint-esitys</vt:lpstr>
      <vt:lpstr>PowerPoint-esitys</vt:lpstr>
      <vt:lpstr>Sustainability at Finncobalt Oy </vt:lpstr>
      <vt:lpstr>Our Values and Culture </vt:lpstr>
      <vt:lpstr>FinnCobalt´s Sustainability Program </vt:lpstr>
      <vt:lpstr>FinnCobalt´s Sustainability Program </vt:lpstr>
      <vt:lpstr>FinnCobalt´s Sustainability Program </vt:lpstr>
      <vt:lpstr>FinnCobalt´s Sustainability Goals </vt:lpstr>
      <vt:lpstr>Comment from the FinnCobalt´s CEO </vt:lpstr>
      <vt:lpstr>Sustainability in 2025 </vt:lpstr>
      <vt:lpstr>Land usage</vt:lpstr>
      <vt:lpstr>Environmental Stewardship &amp;  Impact Prevention</vt:lpstr>
      <vt:lpstr>Environmental Monitoring Programme </vt:lpstr>
      <vt:lpstr>Exploration</vt:lpstr>
      <vt:lpstr>The local communities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Antibox</dc:creator>
  <cp:lastModifiedBy>Kalle Penttilä</cp:lastModifiedBy>
  <cp:revision>63</cp:revision>
  <dcterms:created xsi:type="dcterms:W3CDTF">2017-12-19T09:02:17Z</dcterms:created>
  <dcterms:modified xsi:type="dcterms:W3CDTF">2026-02-04T12:01:07Z</dcterms:modified>
</cp:coreProperties>
</file>